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310" r:id="rId2"/>
    <p:sldId id="256" r:id="rId3"/>
    <p:sldId id="257" r:id="rId4"/>
    <p:sldId id="258" r:id="rId5"/>
    <p:sldId id="260" r:id="rId6"/>
    <p:sldId id="261" r:id="rId7"/>
    <p:sldId id="262" r:id="rId8"/>
    <p:sldId id="264" r:id="rId9"/>
    <p:sldId id="265" r:id="rId10"/>
    <p:sldId id="311" r:id="rId11"/>
    <p:sldId id="266" r:id="rId12"/>
    <p:sldId id="267" r:id="rId13"/>
    <p:sldId id="268" r:id="rId14"/>
    <p:sldId id="269" r:id="rId15"/>
    <p:sldId id="324" r:id="rId16"/>
    <p:sldId id="325" r:id="rId17"/>
  </p:sldIdLst>
  <p:sldSz cx="9601200" cy="12801600" type="A3"/>
  <p:notesSz cx="6858000" cy="9144000"/>
  <p:defaultTextStyle>
    <a:defPPr>
      <a:defRPr lang="ar-OM"/>
    </a:defPPr>
    <a:lvl1pPr marL="0" algn="r" defTabSz="1075090" rtl="1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1pPr>
    <a:lvl2pPr marL="537544" algn="r" defTabSz="1075090" rtl="1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2pPr>
    <a:lvl3pPr marL="1075090" algn="r" defTabSz="1075090" rtl="1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3pPr>
    <a:lvl4pPr marL="1612635" algn="r" defTabSz="1075090" rtl="1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4pPr>
    <a:lvl5pPr marL="2150181" algn="r" defTabSz="1075090" rtl="1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5pPr>
    <a:lvl6pPr marL="2687724" algn="r" defTabSz="1075090" rtl="1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6pPr>
    <a:lvl7pPr marL="3225268" algn="r" defTabSz="1075090" rtl="1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7pPr>
    <a:lvl8pPr marL="3762813" algn="r" defTabSz="1075090" rtl="1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8pPr>
    <a:lvl9pPr marL="4300359" algn="r" defTabSz="1075090" rtl="1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>
          <p15:clr>
            <a:srgbClr val="A4A3A4"/>
          </p15:clr>
        </p15:guide>
        <p15:guide id="2" pos="30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3992A"/>
    <a:srgbClr val="E9E9E9"/>
    <a:srgbClr val="E6E6E6"/>
    <a:srgbClr val="F9F9F9"/>
    <a:srgbClr val="E8E8E8"/>
    <a:srgbClr val="E5BA81"/>
    <a:srgbClr val="3C33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ED083AE6-46FA-4A59-8FB0-9F97EB10719F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4B1156A-380E-4F78-BDF5-A606A8083BF9}" styleName="نمط متوسط 4 - تميي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16DA210-FB5B-4158-B5E0-FEB733F419BA}" styleName="النمط الفاتح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D083AE6-46FA-4A59-8FB0-9F97EB10719F}" styleName="نمط فاتح 3 - تمييز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6D9F66E-5EB9-4882-86FB-DCBF35E3C3E4}" styleName="نمط متوسط 4 - تميي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0A15C55-8517-42AA-B614-E9B94910E393}" styleName="نمط متوسط 2 - تميي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نمط متوسط 2 - تميي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نمط متوسط 2 - تميي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E171933-4619-4E11-9A3F-F7608DF75F80}" styleName="نمط متوسط 1 - تميي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D27102A9-8310-4765-A935-A1911B00CA55}" styleName="نمط فاتح 1 - تمييز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73A0DAA-6AF3-43AB-8588-CEC1D06C72B9}" styleName="النمط المتوس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A488322-F2BA-4B5B-9748-0D474271808F}" styleName="نمط متوسط 3 - تمييز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AF606853-7671-496A-8E4F-DF71F8EC918B}" styleName="نمط داكن 1 - تمييز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نمط داكن 2 - تمييز 5/تمييز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3017" autoAdjust="0"/>
    <p:restoredTop sz="94660"/>
  </p:normalViewPr>
  <p:slideViewPr>
    <p:cSldViewPr snapToGrid="0">
      <p:cViewPr varScale="1">
        <p:scale>
          <a:sx n="39" d="100"/>
          <a:sy n="39" d="100"/>
        </p:scale>
        <p:origin x="2172" y="66"/>
      </p:cViewPr>
      <p:guideLst>
        <p:guide orient="horz" pos="4032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601911" cy="128016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18031" y="3382145"/>
            <a:ext cx="5574309" cy="2828995"/>
          </a:xfrm>
        </p:spPr>
        <p:txBody>
          <a:bodyPr anchor="b">
            <a:noAutofit/>
          </a:bodyPr>
          <a:lstStyle>
            <a:lvl1pPr algn="ctr">
              <a:defRPr sz="5040">
                <a:effectLst/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8031" y="6716878"/>
            <a:ext cx="5574309" cy="2571615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80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60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40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8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604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368688" y="9435257"/>
            <a:ext cx="706940" cy="521547"/>
          </a:xfrm>
        </p:spPr>
        <p:txBody>
          <a:bodyPr/>
          <a:lstStyle/>
          <a:p>
            <a:fld id="{B8E71440-D415-4F0B-A306-A60D9FE5DC5E}" type="datetimeFigureOut">
              <a:rPr lang="ar-OM" smtClean="0"/>
              <a:t>19/05/1442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18031" y="9435257"/>
            <a:ext cx="4268103" cy="521547"/>
          </a:xfrm>
        </p:spPr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158183" y="9435257"/>
            <a:ext cx="434157" cy="521547"/>
          </a:xfrm>
        </p:spPr>
        <p:txBody>
          <a:bodyPr/>
          <a:lstStyle/>
          <a:p>
            <a:fld id="{9C26949F-30C7-4164-A51D-5AF122E5653F}" type="slidenum">
              <a:rPr lang="ar-OM" smtClean="0"/>
              <a:t>‹#›</a:t>
            </a:fld>
            <a:endParaRPr lang="ar-OM"/>
          </a:p>
        </p:txBody>
      </p:sp>
      <p:cxnSp>
        <p:nvCxnSpPr>
          <p:cNvPr id="15" name="Straight Connector 14"/>
          <p:cNvCxnSpPr/>
          <p:nvPr/>
        </p:nvCxnSpPr>
        <p:spPr>
          <a:xfrm>
            <a:off x="2120817" y="6479814"/>
            <a:ext cx="53687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0781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42388" y="4398352"/>
            <a:ext cx="692531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71440-D415-4F0B-A306-A60D9FE5DC5E}" type="datetimeFigureOut">
              <a:rPr lang="ar-OM" smtClean="0"/>
              <a:t>19/05/1442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6949F-30C7-4164-A51D-5AF122E5653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533928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2388" y="3063971"/>
            <a:ext cx="6925311" cy="3402026"/>
          </a:xfrm>
        </p:spPr>
        <p:txBody>
          <a:bodyPr anchor="b">
            <a:normAutofit/>
          </a:bodyPr>
          <a:lstStyle>
            <a:lvl1pPr algn="ctr">
              <a:defRPr sz="42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2388" y="6971738"/>
            <a:ext cx="6925311" cy="2034695"/>
          </a:xfrm>
        </p:spPr>
        <p:txBody>
          <a:bodyPr anchor="t">
            <a:normAutofit/>
          </a:bodyPr>
          <a:lstStyle>
            <a:lvl1pPr marL="0" indent="0" algn="ctr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71440-D415-4F0B-A306-A60D9FE5DC5E}" type="datetimeFigureOut">
              <a:rPr lang="ar-OM" smtClean="0"/>
              <a:t>19/05/1442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6949F-30C7-4164-A51D-5AF122E5653F}" type="slidenum">
              <a:rPr lang="ar-OM" smtClean="0"/>
              <a:t>‹#›</a:t>
            </a:fld>
            <a:endParaRPr lang="ar-OM"/>
          </a:p>
        </p:txBody>
      </p:sp>
      <p:cxnSp>
        <p:nvCxnSpPr>
          <p:cNvPr id="31" name="Straight Connector 30"/>
          <p:cNvCxnSpPr/>
          <p:nvPr/>
        </p:nvCxnSpPr>
        <p:spPr>
          <a:xfrm>
            <a:off x="1342390" y="6718865"/>
            <a:ext cx="692531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5761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42388" y="4398352"/>
            <a:ext cx="692531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5709" y="1708630"/>
            <a:ext cx="7138671" cy="243388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5709" y="4642713"/>
            <a:ext cx="3504438" cy="6434938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7410" y="4642713"/>
            <a:ext cx="3504438" cy="6434938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71440-D415-4F0B-A306-A60D9FE5DC5E}" type="datetimeFigureOut">
              <a:rPr lang="ar-OM" smtClean="0"/>
              <a:t>19/05/1442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6949F-30C7-4164-A51D-5AF122E5653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87631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5711" y="4962595"/>
            <a:ext cx="3504438" cy="1075689"/>
          </a:xfrm>
        </p:spPr>
        <p:txBody>
          <a:bodyPr anchor="b">
            <a:noAutofit/>
          </a:bodyPr>
          <a:lstStyle>
            <a:lvl1pPr marL="0" indent="0">
              <a:buNone/>
              <a:defRPr sz="2520" b="0">
                <a:solidFill>
                  <a:schemeClr val="accent1"/>
                </a:solidFill>
              </a:defRPr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5711" y="6054091"/>
            <a:ext cx="3504438" cy="5052365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3924" y="4962595"/>
            <a:ext cx="3504438" cy="1075689"/>
          </a:xfrm>
        </p:spPr>
        <p:txBody>
          <a:bodyPr anchor="b">
            <a:noAutofit/>
          </a:bodyPr>
          <a:lstStyle>
            <a:lvl1pPr marL="0" indent="0">
              <a:buNone/>
              <a:defRPr sz="2520" b="0">
                <a:solidFill>
                  <a:schemeClr val="accent1"/>
                </a:solidFill>
              </a:defRPr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3924" y="6054091"/>
            <a:ext cx="3504438" cy="5052365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71440-D415-4F0B-A306-A60D9FE5DC5E}" type="datetimeFigureOut">
              <a:rPr lang="ar-OM" smtClean="0"/>
              <a:t>19/05/1442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6949F-30C7-4164-A51D-5AF122E5653F}" type="slidenum">
              <a:rPr lang="ar-OM" smtClean="0"/>
              <a:t>‹#›</a:t>
            </a:fld>
            <a:endParaRPr lang="ar-OM"/>
          </a:p>
        </p:txBody>
      </p:sp>
      <p:cxnSp>
        <p:nvCxnSpPr>
          <p:cNvPr id="41" name="Straight Connector 40"/>
          <p:cNvCxnSpPr/>
          <p:nvPr/>
        </p:nvCxnSpPr>
        <p:spPr>
          <a:xfrm>
            <a:off x="1342389" y="4395384"/>
            <a:ext cx="692531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0988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5709" y="1708630"/>
            <a:ext cx="7138672" cy="243388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71440-D415-4F0B-A306-A60D9FE5DC5E}" type="datetimeFigureOut">
              <a:rPr lang="ar-OM" smtClean="0"/>
              <a:t>19/05/1442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6949F-30C7-4164-A51D-5AF122E5653F}" type="slidenum">
              <a:rPr lang="ar-OM" smtClean="0"/>
              <a:t>‹#›</a:t>
            </a:fld>
            <a:endParaRPr lang="ar-OM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42389" y="4395384"/>
            <a:ext cx="692531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6524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71440-D415-4F0B-A306-A60D9FE5DC5E}" type="datetimeFigureOut">
              <a:rPr lang="ar-OM" smtClean="0"/>
              <a:t>19/05/1442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6949F-30C7-4164-A51D-5AF122E5653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049446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5708" y="2591930"/>
            <a:ext cx="2663638" cy="2560320"/>
          </a:xfrm>
        </p:spPr>
        <p:txBody>
          <a:bodyPr anchor="b">
            <a:normAutofit/>
          </a:bodyPr>
          <a:lstStyle>
            <a:lvl1pPr algn="ctr">
              <a:defRPr sz="252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6066" y="1833314"/>
            <a:ext cx="4048316" cy="9134972"/>
          </a:xfrm>
        </p:spPr>
        <p:txBody>
          <a:bodyPr anchor="ctr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5708" y="5657988"/>
            <a:ext cx="2663638" cy="4551687"/>
          </a:xfrm>
        </p:spPr>
        <p:txBody>
          <a:bodyPr anchor="t">
            <a:normAutofit/>
          </a:bodyPr>
          <a:lstStyle>
            <a:lvl1pPr marL="0" indent="0" algn="ctr">
              <a:buNone/>
              <a:defRPr sz="1680"/>
            </a:lvl1pPr>
            <a:lvl2pPr marL="480060" indent="0">
              <a:buNone/>
              <a:defRPr sz="1260"/>
            </a:lvl2pPr>
            <a:lvl3pPr marL="960120" indent="0">
              <a:buNone/>
              <a:defRPr sz="1050"/>
            </a:lvl3pPr>
            <a:lvl4pPr marL="1440180" indent="0">
              <a:buNone/>
              <a:defRPr sz="945"/>
            </a:lvl4pPr>
            <a:lvl5pPr marL="1920240" indent="0">
              <a:buNone/>
              <a:defRPr sz="945"/>
            </a:lvl5pPr>
            <a:lvl6pPr marL="2400300" indent="0">
              <a:buNone/>
              <a:defRPr sz="945"/>
            </a:lvl6pPr>
            <a:lvl7pPr marL="2880360" indent="0">
              <a:buNone/>
              <a:defRPr sz="945"/>
            </a:lvl7pPr>
            <a:lvl8pPr marL="3360420" indent="0">
              <a:buNone/>
              <a:defRPr sz="945"/>
            </a:lvl8pPr>
            <a:lvl9pPr marL="3840480" indent="0">
              <a:buNone/>
              <a:defRPr sz="945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71440-D415-4F0B-A306-A60D9FE5DC5E}" type="datetimeFigureOut">
              <a:rPr lang="ar-OM" smtClean="0"/>
              <a:t>19/05/1442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6949F-30C7-4164-A51D-5AF122E5653F}" type="slidenum">
              <a:rPr lang="ar-OM" smtClean="0"/>
              <a:t>‹#›</a:t>
            </a:fld>
            <a:endParaRPr lang="ar-OM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42389" y="5436728"/>
            <a:ext cx="24502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8617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5708" y="3516486"/>
            <a:ext cx="3813812" cy="2560320"/>
          </a:xfrm>
        </p:spPr>
        <p:txBody>
          <a:bodyPr anchor="b">
            <a:normAutofit/>
          </a:bodyPr>
          <a:lstStyle>
            <a:lvl1pPr algn="ctr">
              <a:defRPr sz="252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223" y="1928141"/>
            <a:ext cx="3075936" cy="8945321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80"/>
            </a:lvl1pPr>
            <a:lvl2pPr marL="480060" indent="0">
              <a:buNone/>
              <a:defRPr sz="1680"/>
            </a:lvl2pPr>
            <a:lvl3pPr marL="960120" indent="0">
              <a:buNone/>
              <a:defRPr sz="1680"/>
            </a:lvl3pPr>
            <a:lvl4pPr marL="1440180" indent="0">
              <a:buNone/>
              <a:defRPr sz="1680"/>
            </a:lvl4pPr>
            <a:lvl5pPr marL="1920240" indent="0">
              <a:buNone/>
              <a:defRPr sz="1680"/>
            </a:lvl5pPr>
            <a:lvl6pPr marL="2400300" indent="0">
              <a:buNone/>
              <a:defRPr sz="1680"/>
            </a:lvl6pPr>
            <a:lvl7pPr marL="2880360" indent="0">
              <a:buNone/>
              <a:defRPr sz="1680"/>
            </a:lvl7pPr>
            <a:lvl8pPr marL="3360420" indent="0">
              <a:buNone/>
              <a:defRPr sz="1680"/>
            </a:lvl8pPr>
            <a:lvl9pPr marL="3840480" indent="0">
              <a:buNone/>
              <a:defRPr sz="168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5709" y="6076806"/>
            <a:ext cx="3813811" cy="3413760"/>
          </a:xfrm>
        </p:spPr>
        <p:txBody>
          <a:bodyPr anchor="t">
            <a:normAutofit/>
          </a:bodyPr>
          <a:lstStyle>
            <a:lvl1pPr marL="0" indent="0" algn="ctr">
              <a:buNone/>
              <a:defRPr sz="1680"/>
            </a:lvl1pPr>
            <a:lvl2pPr marL="480060" indent="0">
              <a:buNone/>
              <a:defRPr sz="1260"/>
            </a:lvl2pPr>
            <a:lvl3pPr marL="960120" indent="0">
              <a:buNone/>
              <a:defRPr sz="1050"/>
            </a:lvl3pPr>
            <a:lvl4pPr marL="1440180" indent="0">
              <a:buNone/>
              <a:defRPr sz="945"/>
            </a:lvl4pPr>
            <a:lvl5pPr marL="1920240" indent="0">
              <a:buNone/>
              <a:defRPr sz="945"/>
            </a:lvl5pPr>
            <a:lvl6pPr marL="2400300" indent="0">
              <a:buNone/>
              <a:defRPr sz="945"/>
            </a:lvl6pPr>
            <a:lvl7pPr marL="2880360" indent="0">
              <a:buNone/>
              <a:defRPr sz="945"/>
            </a:lvl7pPr>
            <a:lvl8pPr marL="3360420" indent="0">
              <a:buNone/>
              <a:defRPr sz="945"/>
            </a:lvl8pPr>
            <a:lvl9pPr marL="3840480" indent="0">
              <a:buNone/>
              <a:defRPr sz="945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71440-D415-4F0B-A306-A60D9FE5DC5E}" type="datetimeFigureOut">
              <a:rPr lang="ar-OM" smtClean="0"/>
              <a:t>19/05/1442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6949F-30C7-4164-A51D-5AF122E5653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172132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رة بانورامي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5709" y="8988775"/>
            <a:ext cx="7138671" cy="1057911"/>
          </a:xfrm>
        </p:spPr>
        <p:txBody>
          <a:bodyPr anchor="b">
            <a:normAutofit/>
          </a:bodyPr>
          <a:lstStyle>
            <a:lvl1pPr algn="ctr">
              <a:defRPr sz="252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77573" y="1928142"/>
            <a:ext cx="7446056" cy="62743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80"/>
            </a:lvl1pPr>
            <a:lvl2pPr marL="480060" indent="0">
              <a:buNone/>
              <a:defRPr sz="1680"/>
            </a:lvl2pPr>
            <a:lvl3pPr marL="960120" indent="0">
              <a:buNone/>
              <a:defRPr sz="1680"/>
            </a:lvl3pPr>
            <a:lvl4pPr marL="1440180" indent="0">
              <a:buNone/>
              <a:defRPr sz="1680"/>
            </a:lvl4pPr>
            <a:lvl5pPr marL="1920240" indent="0">
              <a:buNone/>
              <a:defRPr sz="1680"/>
            </a:lvl5pPr>
            <a:lvl6pPr marL="2400300" indent="0">
              <a:buNone/>
              <a:defRPr sz="1680"/>
            </a:lvl6pPr>
            <a:lvl7pPr marL="2880360" indent="0">
              <a:buNone/>
              <a:defRPr sz="1680"/>
            </a:lvl7pPr>
            <a:lvl8pPr marL="3360420" indent="0">
              <a:buNone/>
              <a:defRPr sz="1680"/>
            </a:lvl8pPr>
            <a:lvl9pPr marL="3840480" indent="0">
              <a:buNone/>
              <a:defRPr sz="168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5709" y="10046685"/>
            <a:ext cx="7138671" cy="921596"/>
          </a:xfrm>
        </p:spPr>
        <p:txBody>
          <a:bodyPr anchor="t">
            <a:normAutofit/>
          </a:bodyPr>
          <a:lstStyle>
            <a:lvl1pPr marL="0" indent="0" algn="ctr">
              <a:buNone/>
              <a:defRPr sz="1680"/>
            </a:lvl1pPr>
            <a:lvl2pPr marL="480060" indent="0">
              <a:buNone/>
              <a:defRPr sz="1260"/>
            </a:lvl2pPr>
            <a:lvl3pPr marL="960120" indent="0">
              <a:buNone/>
              <a:defRPr sz="1050"/>
            </a:lvl3pPr>
            <a:lvl4pPr marL="1440180" indent="0">
              <a:buNone/>
              <a:defRPr sz="945"/>
            </a:lvl4pPr>
            <a:lvl5pPr marL="1920240" indent="0">
              <a:buNone/>
              <a:defRPr sz="945"/>
            </a:lvl5pPr>
            <a:lvl6pPr marL="2400300" indent="0">
              <a:buNone/>
              <a:defRPr sz="945"/>
            </a:lvl6pPr>
            <a:lvl7pPr marL="2880360" indent="0">
              <a:buNone/>
              <a:defRPr sz="945"/>
            </a:lvl7pPr>
            <a:lvl8pPr marL="3360420" indent="0">
              <a:buNone/>
              <a:defRPr sz="945"/>
            </a:lvl8pPr>
            <a:lvl9pPr marL="3840480" indent="0">
              <a:buNone/>
              <a:defRPr sz="945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71440-D415-4F0B-A306-A60D9FE5DC5E}" type="datetimeFigureOut">
              <a:rPr lang="ar-OM" smtClean="0"/>
              <a:t>19/05/1442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6949F-30C7-4164-A51D-5AF122E5653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451975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5709" y="1692830"/>
            <a:ext cx="7138671" cy="5782672"/>
          </a:xfrm>
        </p:spPr>
        <p:txBody>
          <a:bodyPr anchor="ctr">
            <a:normAutofit/>
          </a:bodyPr>
          <a:lstStyle>
            <a:lvl1pPr algn="ctr">
              <a:defRPr sz="336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5708" y="7981243"/>
            <a:ext cx="7138673" cy="2987044"/>
          </a:xfrm>
        </p:spPr>
        <p:txBody>
          <a:bodyPr anchor="ctr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8006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71440-D415-4F0B-A306-A60D9FE5DC5E}" type="datetimeFigureOut">
              <a:rPr lang="ar-OM" smtClean="0"/>
              <a:t>19/05/1442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6949F-30C7-4164-A51D-5AF122E5653F}" type="slidenum">
              <a:rPr lang="ar-OM" smtClean="0"/>
              <a:t>‹#›</a:t>
            </a:fld>
            <a:endParaRPr lang="ar-OM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42389" y="7728371"/>
            <a:ext cx="6936746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312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1049" y="1833313"/>
            <a:ext cx="6720263" cy="4425247"/>
          </a:xfrm>
        </p:spPr>
        <p:txBody>
          <a:bodyPr anchor="ctr">
            <a:normAutofit/>
          </a:bodyPr>
          <a:lstStyle>
            <a:lvl1pPr algn="ctr">
              <a:defRPr sz="3360" b="0" cap="none">
                <a:solidFill>
                  <a:schemeClr val="tx1"/>
                </a:solidFill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80210" y="6258559"/>
            <a:ext cx="6187438" cy="1216942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90"/>
            </a:lvl1pPr>
            <a:lvl2pPr marL="480060" indent="0">
              <a:buFontTx/>
              <a:buNone/>
              <a:defRPr/>
            </a:lvl2pPr>
            <a:lvl3pPr marL="960120" indent="0">
              <a:buFontTx/>
              <a:buNone/>
              <a:defRPr/>
            </a:lvl3pPr>
            <a:lvl4pPr marL="1440180" indent="0">
              <a:buFontTx/>
              <a:buNone/>
              <a:defRPr/>
            </a:lvl4pPr>
            <a:lvl5pPr marL="192024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5706" y="8107681"/>
            <a:ext cx="7138675" cy="2860605"/>
          </a:xfrm>
        </p:spPr>
        <p:txBody>
          <a:bodyPr anchor="ctr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8006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71440-D415-4F0B-A306-A60D9FE5DC5E}" type="datetimeFigureOut">
              <a:rPr lang="ar-OM" smtClean="0"/>
              <a:t>19/05/1442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6949F-30C7-4164-A51D-5AF122E5653F}" type="slidenum">
              <a:rPr lang="ar-OM" smtClean="0"/>
              <a:t>‹#›</a:t>
            </a:fld>
            <a:endParaRPr lang="ar-OM"/>
          </a:p>
        </p:txBody>
      </p:sp>
      <p:sp>
        <p:nvSpPr>
          <p:cNvPr id="14" name="TextBox 13"/>
          <p:cNvSpPr txBox="1"/>
          <p:nvPr/>
        </p:nvSpPr>
        <p:spPr>
          <a:xfrm>
            <a:off x="892468" y="1690009"/>
            <a:ext cx="480185" cy="1091582"/>
          </a:xfrm>
          <a:prstGeom prst="rect">
            <a:avLst/>
          </a:prstGeom>
        </p:spPr>
        <p:txBody>
          <a:bodyPr vert="horz" lIns="96012" tIns="48006" rIns="96012" bIns="48006" rtlCol="0" anchor="ctr">
            <a:noAutofit/>
          </a:bodyPr>
          <a:lstStyle/>
          <a:p>
            <a:pPr lvl="0"/>
            <a:r>
              <a:rPr lang="en-US" sz="756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15179" y="5278691"/>
            <a:ext cx="480185" cy="1091582"/>
          </a:xfrm>
          <a:prstGeom prst="rect">
            <a:avLst/>
          </a:prstGeom>
        </p:spPr>
        <p:txBody>
          <a:bodyPr vert="horz" lIns="96012" tIns="48006" rIns="96012" bIns="48006" rtlCol="0" anchor="ctr">
            <a:noAutofit/>
          </a:bodyPr>
          <a:lstStyle/>
          <a:p>
            <a:pPr lvl="0" algn="r"/>
            <a:r>
              <a:rPr lang="en-US" sz="756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42389" y="7728371"/>
            <a:ext cx="692531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48607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5713" y="6176018"/>
            <a:ext cx="7138664" cy="2741760"/>
          </a:xfrm>
        </p:spPr>
        <p:txBody>
          <a:bodyPr anchor="b">
            <a:normAutofit/>
          </a:bodyPr>
          <a:lstStyle>
            <a:lvl1pPr algn="l">
              <a:defRPr sz="336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5711" y="8917778"/>
            <a:ext cx="7138667" cy="1606080"/>
          </a:xfrm>
        </p:spPr>
        <p:txBody>
          <a:bodyPr anchor="t">
            <a:normAutofit/>
          </a:bodyPr>
          <a:lstStyle>
            <a:lvl1pPr marL="0" indent="0" algn="l">
              <a:buNone/>
              <a:defRPr sz="1890">
                <a:solidFill>
                  <a:schemeClr val="tx1"/>
                </a:solidFill>
              </a:defRPr>
            </a:lvl1pPr>
            <a:lvl2pPr marL="48006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71440-D415-4F0B-A306-A60D9FE5DC5E}" type="datetimeFigureOut">
              <a:rPr lang="ar-OM" smtClean="0"/>
              <a:t>19/05/1442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6949F-30C7-4164-A51D-5AF122E5653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814742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9887" y="1833313"/>
            <a:ext cx="6641426" cy="4188180"/>
          </a:xfrm>
        </p:spPr>
        <p:txBody>
          <a:bodyPr anchor="ctr">
            <a:normAutofit/>
          </a:bodyPr>
          <a:lstStyle>
            <a:lvl1pPr algn="ctr">
              <a:defRPr sz="3360" b="0" cap="none">
                <a:solidFill>
                  <a:schemeClr val="tx1"/>
                </a:solidFill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235711" y="6793382"/>
            <a:ext cx="7138667" cy="1655674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100">
                <a:solidFill>
                  <a:schemeClr val="tx1"/>
                </a:solidFill>
              </a:defRPr>
            </a:lvl1pPr>
            <a:lvl2pPr marL="48006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5708" y="8455378"/>
            <a:ext cx="7138673" cy="2512907"/>
          </a:xfrm>
        </p:spPr>
        <p:txBody>
          <a:bodyPr anchor="t">
            <a:normAutofit/>
          </a:bodyPr>
          <a:lstStyle>
            <a:lvl1pPr marL="0" indent="0" algn="l">
              <a:buNone/>
              <a:defRPr sz="1680">
                <a:solidFill>
                  <a:schemeClr val="tx1"/>
                </a:solidFill>
              </a:defRPr>
            </a:lvl1pPr>
            <a:lvl2pPr marL="4800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71440-D415-4F0B-A306-A60D9FE5DC5E}" type="datetimeFigureOut">
              <a:rPr lang="ar-OM" smtClean="0"/>
              <a:t>19/05/1442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6949F-30C7-4164-A51D-5AF122E5653F}" type="slidenum">
              <a:rPr lang="ar-OM" smtClean="0"/>
              <a:t>‹#›</a:t>
            </a:fld>
            <a:endParaRPr lang="ar-OM"/>
          </a:p>
        </p:txBody>
      </p:sp>
      <p:sp>
        <p:nvSpPr>
          <p:cNvPr id="12" name="TextBox 11"/>
          <p:cNvSpPr txBox="1"/>
          <p:nvPr/>
        </p:nvSpPr>
        <p:spPr>
          <a:xfrm>
            <a:off x="921964" y="1674204"/>
            <a:ext cx="480185" cy="1091582"/>
          </a:xfrm>
          <a:prstGeom prst="rect">
            <a:avLst/>
          </a:prstGeom>
        </p:spPr>
        <p:txBody>
          <a:bodyPr vert="horz" lIns="96012" tIns="48006" rIns="96012" bIns="48006" rtlCol="0" anchor="ctr">
            <a:noAutofit/>
          </a:bodyPr>
          <a:lstStyle/>
          <a:p>
            <a:pPr lvl="0"/>
            <a:r>
              <a:rPr lang="en-US" sz="8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32286" y="4867759"/>
            <a:ext cx="480185" cy="1091582"/>
          </a:xfrm>
          <a:prstGeom prst="rect">
            <a:avLst/>
          </a:prstGeom>
        </p:spPr>
        <p:txBody>
          <a:bodyPr vert="horz" lIns="96012" tIns="48006" rIns="96012" bIns="48006" rtlCol="0" anchor="ctr">
            <a:noAutofit/>
          </a:bodyPr>
          <a:lstStyle/>
          <a:p>
            <a:pPr lvl="0" algn="r"/>
            <a:r>
              <a:rPr lang="en-US" sz="84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42389" y="6400800"/>
            <a:ext cx="692531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7135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5708" y="1833312"/>
            <a:ext cx="7138671" cy="428300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360" b="0" dirty="0"/>
            </a:lvl1pPr>
          </a:lstStyle>
          <a:p>
            <a:pPr marL="0" lvl="0"/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35711" y="6656832"/>
            <a:ext cx="7138667" cy="1689811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100">
                <a:solidFill>
                  <a:schemeClr val="tx1"/>
                </a:solidFill>
              </a:defRPr>
            </a:lvl1pPr>
            <a:lvl2pPr marL="48006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5709" y="8344748"/>
            <a:ext cx="7138671" cy="2623538"/>
          </a:xfrm>
        </p:spPr>
        <p:txBody>
          <a:bodyPr anchor="t">
            <a:normAutofit/>
          </a:bodyPr>
          <a:lstStyle>
            <a:lvl1pPr marL="0" indent="0" algn="l">
              <a:buNone/>
              <a:defRPr sz="1680">
                <a:solidFill>
                  <a:schemeClr val="tx1"/>
                </a:solidFill>
              </a:defRPr>
            </a:lvl1pPr>
            <a:lvl2pPr marL="4800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71440-D415-4F0B-A306-A60D9FE5DC5E}" type="datetimeFigureOut">
              <a:rPr lang="ar-OM" smtClean="0"/>
              <a:t>19/05/1442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6949F-30C7-4164-A51D-5AF122E5653F}" type="slidenum">
              <a:rPr lang="ar-OM" smtClean="0"/>
              <a:t>‹#›</a:t>
            </a:fld>
            <a:endParaRPr lang="ar-OM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42393" y="6400800"/>
            <a:ext cx="693674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41996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5708" y="4648253"/>
            <a:ext cx="7138673" cy="6320035"/>
          </a:xfrm>
        </p:spPr>
        <p:txBody>
          <a:bodyPr vert="eaVert" anchor="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71440-D415-4F0B-A306-A60D9FE5DC5E}" type="datetimeFigureOut">
              <a:rPr lang="ar-OM" smtClean="0"/>
              <a:t>19/05/1442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6949F-30C7-4164-A51D-5AF122E5653F}" type="slidenum">
              <a:rPr lang="ar-OM" smtClean="0"/>
              <a:t>‹#›</a:t>
            </a:fld>
            <a:endParaRPr lang="ar-OM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42389" y="4395384"/>
            <a:ext cx="693674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24239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74500" y="1692831"/>
            <a:ext cx="1699877" cy="9275457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5711" y="1692830"/>
            <a:ext cx="5161284" cy="9275454"/>
          </a:xfrm>
        </p:spPr>
        <p:txBody>
          <a:bodyPr vert="eaVert" anchor="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71440-D415-4F0B-A306-A60D9FE5DC5E}" type="datetimeFigureOut">
              <a:rPr lang="ar-OM" smtClean="0"/>
              <a:t>19/05/1442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6949F-30C7-4164-A51D-5AF122E5653F}" type="slidenum">
              <a:rPr lang="ar-OM" smtClean="0"/>
              <a:t>‹#›</a:t>
            </a:fld>
            <a:endParaRPr lang="ar-OM"/>
          </a:p>
        </p:txBody>
      </p:sp>
      <p:cxnSp>
        <p:nvCxnSpPr>
          <p:cNvPr id="14" name="Straight Connector 13"/>
          <p:cNvCxnSpPr/>
          <p:nvPr/>
        </p:nvCxnSpPr>
        <p:spPr>
          <a:xfrm>
            <a:off x="6557788" y="1692830"/>
            <a:ext cx="0" cy="9275454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1294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" y="0"/>
            <a:ext cx="9610090" cy="128016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5709" y="1708630"/>
            <a:ext cx="7138671" cy="2433885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5708" y="4648253"/>
            <a:ext cx="7138673" cy="643066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74504" y="11126328"/>
            <a:ext cx="1205697" cy="5215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8E71440-D415-4F0B-A306-A60D9FE5DC5E}" type="datetimeFigureOut">
              <a:rPr lang="ar-OM" smtClean="0"/>
              <a:t>19/05/1442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35709" y="11126328"/>
            <a:ext cx="5359900" cy="5215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59095" y="11126328"/>
            <a:ext cx="415286" cy="5215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C26949F-30C7-4164-A51D-5AF122E5653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11358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ctr" defTabSz="480060" rtl="1" eaLnBrk="1" latinLnBrk="0" hangingPunct="1">
        <a:spcBef>
          <a:spcPct val="0"/>
        </a:spcBef>
        <a:buNone/>
        <a:defRPr sz="42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00038" indent="-300038" algn="r" defTabSz="480060" rtl="1" eaLnBrk="1" latinLnBrk="0" hangingPunct="1">
        <a:spcBef>
          <a:spcPct val="20000"/>
        </a:spcBef>
        <a:spcAft>
          <a:spcPts val="630"/>
        </a:spcAft>
        <a:buClr>
          <a:schemeClr val="accent1"/>
        </a:buClr>
        <a:buSzPct val="115000"/>
        <a:buFont typeface="Arial"/>
        <a:buChar char="•"/>
        <a:defRPr sz="252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80098" indent="-300038" algn="r" defTabSz="480060" rtl="1" eaLnBrk="1" latinLnBrk="0" hangingPunct="1">
        <a:spcBef>
          <a:spcPct val="20000"/>
        </a:spcBef>
        <a:spcAft>
          <a:spcPts val="630"/>
        </a:spcAft>
        <a:buClr>
          <a:schemeClr val="accent1"/>
        </a:buClr>
        <a:buSzPct val="115000"/>
        <a:buFont typeface="Arial"/>
        <a:buChar char="•"/>
        <a:defRPr sz="21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60158" indent="-300038" algn="r" defTabSz="480060" rtl="1" eaLnBrk="1" latinLnBrk="0" hangingPunct="1">
        <a:spcBef>
          <a:spcPct val="20000"/>
        </a:spcBef>
        <a:spcAft>
          <a:spcPts val="630"/>
        </a:spcAft>
        <a:buClr>
          <a:schemeClr val="accent1"/>
        </a:buClr>
        <a:buSzPct val="115000"/>
        <a:buFont typeface="Arial"/>
        <a:buChar char="•"/>
        <a:defRPr sz="189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620203" indent="-180023" algn="r" defTabSz="480060" rtl="1" eaLnBrk="1" latinLnBrk="0" hangingPunct="1">
        <a:spcBef>
          <a:spcPct val="20000"/>
        </a:spcBef>
        <a:spcAft>
          <a:spcPts val="630"/>
        </a:spcAft>
        <a:buClr>
          <a:schemeClr val="accent1"/>
        </a:buClr>
        <a:buSzPct val="115000"/>
        <a:buFont typeface="Arial"/>
        <a:buChar char="•"/>
        <a:defRPr sz="168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100263" indent="-180023" algn="r" defTabSz="480060" rtl="1" eaLnBrk="1" latinLnBrk="0" hangingPunct="1">
        <a:spcBef>
          <a:spcPct val="20000"/>
        </a:spcBef>
        <a:spcAft>
          <a:spcPts val="630"/>
        </a:spcAft>
        <a:buClr>
          <a:schemeClr val="accent1"/>
        </a:buClr>
        <a:buSzPct val="115000"/>
        <a:buFont typeface="Arial"/>
        <a:buChar char="•"/>
        <a:defRPr sz="147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640330" indent="-240030" algn="r" defTabSz="480060" rtl="1" eaLnBrk="1" latinLnBrk="0" hangingPunct="1">
        <a:spcBef>
          <a:spcPct val="20000"/>
        </a:spcBef>
        <a:spcAft>
          <a:spcPts val="630"/>
        </a:spcAft>
        <a:buClr>
          <a:schemeClr val="accent1"/>
        </a:buClr>
        <a:buSzPct val="115000"/>
        <a:buFont typeface="Arial"/>
        <a:buChar char="•"/>
        <a:defRPr sz="147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3120390" indent="-240030" algn="r" defTabSz="480060" rtl="1" eaLnBrk="1" latinLnBrk="0" hangingPunct="1">
        <a:spcBef>
          <a:spcPct val="20000"/>
        </a:spcBef>
        <a:spcAft>
          <a:spcPts val="630"/>
        </a:spcAft>
        <a:buClr>
          <a:schemeClr val="accent1"/>
        </a:buClr>
        <a:buSzPct val="115000"/>
        <a:buFont typeface="Arial"/>
        <a:buChar char="•"/>
        <a:defRPr sz="147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600450" indent="-240030" algn="r" defTabSz="480060" rtl="1" eaLnBrk="1" latinLnBrk="0" hangingPunct="1">
        <a:spcBef>
          <a:spcPct val="20000"/>
        </a:spcBef>
        <a:spcAft>
          <a:spcPts val="630"/>
        </a:spcAft>
        <a:buClr>
          <a:schemeClr val="accent1"/>
        </a:buClr>
        <a:buSzPct val="115000"/>
        <a:buFont typeface="Arial"/>
        <a:buChar char="•"/>
        <a:defRPr sz="147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4080510" indent="-240030" algn="r" defTabSz="480060" rtl="1" eaLnBrk="1" latinLnBrk="0" hangingPunct="1">
        <a:spcBef>
          <a:spcPct val="20000"/>
        </a:spcBef>
        <a:spcAft>
          <a:spcPts val="630"/>
        </a:spcAft>
        <a:buClr>
          <a:schemeClr val="accent1"/>
        </a:buClr>
        <a:buSzPct val="115000"/>
        <a:buFont typeface="Arial"/>
        <a:buChar char="•"/>
        <a:defRPr sz="147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80060" rtl="1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r" defTabSz="480060" rtl="1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r" defTabSz="480060" rtl="1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r" defTabSz="480060" rtl="1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r" defTabSz="480060" rtl="1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r" defTabSz="480060" rtl="1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r" defTabSz="480060" rtl="1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r" defTabSz="480060" rtl="1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r" defTabSz="480060" rtl="1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11" Type="http://schemas.openxmlformats.org/officeDocument/2006/relationships/image" Target="../media/image16.jpg"/><Relationship Id="rId5" Type="http://schemas.openxmlformats.org/officeDocument/2006/relationships/image" Target="../media/image10.jpg"/><Relationship Id="rId10" Type="http://schemas.openxmlformats.org/officeDocument/2006/relationships/image" Target="../media/image15.jpg"/><Relationship Id="rId4" Type="http://schemas.openxmlformats.org/officeDocument/2006/relationships/image" Target="../media/image9.jpg"/><Relationship Id="rId9" Type="http://schemas.openxmlformats.org/officeDocument/2006/relationships/image" Target="../media/image1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gradFill>
            <a:gsLst>
              <a:gs pos="5000">
                <a:srgbClr val="F9F9F9"/>
              </a:gs>
              <a:gs pos="100000">
                <a:srgbClr val="E5BA81"/>
              </a:gs>
              <a:gs pos="100000">
                <a:srgbClr val="E5BA81"/>
              </a:gs>
            </a:gsLst>
            <a:lin ang="5400000" scaled="1"/>
          </a:gradFill>
        </p:spPr>
        <p:txBody>
          <a:bodyPr/>
          <a:lstStyle/>
          <a:p>
            <a:r>
              <a:rPr lang="ar-SA" sz="8800" dirty="0">
                <a:cs typeface="DecoType Naskh" panose="02010400000000000000" pitchFamily="2" charset="-78"/>
              </a:rPr>
              <a:t>كراسة التدريبات </a:t>
            </a:r>
            <a:r>
              <a:rPr lang="ar-SA" sz="6000" dirty="0">
                <a:ln w="0"/>
                <a:solidFill>
                  <a:srgbClr val="53314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DecoType Naskh Special" panose="02010000000000000000" pitchFamily="2" charset="-78"/>
              </a:rPr>
              <a:t>{ </a:t>
            </a:r>
            <a:r>
              <a:rPr lang="ar-SA" sz="6000" dirty="0">
                <a:cs typeface="DecoType Naskh" panose="02010400000000000000" pitchFamily="2" charset="-78"/>
              </a:rPr>
              <a:t>القراءة والكتابة</a:t>
            </a:r>
            <a:r>
              <a:rPr lang="ar-SA" sz="6000" dirty="0">
                <a:ln w="0"/>
                <a:solidFill>
                  <a:srgbClr val="53314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DecoType Naskh Special" panose="02010000000000000000" pitchFamily="2" charset="-78"/>
              </a:rPr>
              <a:t> }</a:t>
            </a:r>
            <a:endParaRPr lang="ar-OM" sz="6000" dirty="0">
              <a:cs typeface="DecoType Naskh" panose="02010400000000000000" pitchFamily="2" charset="-78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gradFill>
            <a:gsLst>
              <a:gs pos="100000">
                <a:srgbClr val="E8E8E8"/>
              </a:gs>
              <a:gs pos="0">
                <a:srgbClr val="E5BA81"/>
              </a:gs>
              <a:gs pos="100000">
                <a:schemeClr val="bg1"/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r>
              <a:rPr lang="ar-SA" sz="3200" dirty="0">
                <a:cs typeface="DecoType Naskh" panose="02010400000000000000" pitchFamily="2" charset="-78"/>
              </a:rPr>
              <a:t>إعداد:</a:t>
            </a:r>
          </a:p>
          <a:p>
            <a:r>
              <a:rPr lang="ar-SA" sz="3200" dirty="0">
                <a:cs typeface="DecoType Naskh" panose="02010400000000000000" pitchFamily="2" charset="-78"/>
              </a:rPr>
              <a:t>صلاح بن سالم الحجري</a:t>
            </a:r>
            <a:endParaRPr lang="ar-OM" sz="3200" dirty="0">
              <a:cs typeface="DecoType Naskh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88318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881051" y="3108960"/>
            <a:ext cx="5826034" cy="6609808"/>
          </a:xfrm>
          <a:prstGeom prst="rect">
            <a:avLst/>
          </a:prstGeom>
          <a:gradFill>
            <a:gsLst>
              <a:gs pos="5000">
                <a:srgbClr val="F9F9F9"/>
              </a:gs>
              <a:gs pos="100000">
                <a:srgbClr val="E5BA81"/>
              </a:gs>
              <a:gs pos="76630">
                <a:srgbClr val="E9E9E9"/>
              </a:gs>
              <a:gs pos="100000">
                <a:srgbClr val="E6E6E6"/>
              </a:gs>
            </a:gsLst>
            <a:lin ang="5400000" scaled="1"/>
          </a:gra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just"/>
            <a:r>
              <a:rPr lang="ar-SA" sz="4400" b="1" dirty="0">
                <a:solidFill>
                  <a:schemeClr val="tx1"/>
                </a:solidFill>
                <a:cs typeface="DecoType Naskh" panose="02010400000000000000" pitchFamily="2" charset="-78"/>
              </a:rPr>
              <a:t>تمهيد: </a:t>
            </a:r>
            <a:r>
              <a:rPr lang="ar-SA" sz="4000" dirty="0">
                <a:solidFill>
                  <a:schemeClr val="tx1"/>
                </a:solidFill>
                <a:cs typeface="DecoType Naskh" panose="02010400000000000000" pitchFamily="2" charset="-78"/>
              </a:rPr>
              <a:t>جاءت هذه الكراسة ببعض التعديلات البسيطة والإضافات الخطية وبكثير من التنسيق وذلك من كتيب: </a:t>
            </a:r>
            <a:endParaRPr lang="ar-OM" sz="4000" dirty="0">
              <a:solidFill>
                <a:schemeClr val="tx1"/>
              </a:solidFill>
              <a:cs typeface="DecoType Naskh" panose="02010400000000000000" pitchFamily="2" charset="-78"/>
            </a:endParaRPr>
          </a:p>
          <a:p>
            <a:pPr algn="just"/>
            <a:r>
              <a:rPr lang="ar-SA" sz="4000" dirty="0">
                <a:ln w="0"/>
                <a:solidFill>
                  <a:srgbClr val="53314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DecoType Naskh Special" panose="02010000000000000000" pitchFamily="2" charset="-78"/>
              </a:rPr>
              <a:t>{ </a:t>
            </a:r>
            <a:r>
              <a:rPr lang="ar-SA" sz="4000" dirty="0">
                <a:solidFill>
                  <a:schemeClr val="tx1"/>
                </a:solidFill>
                <a:cs typeface="DecoType Naskh" panose="02010400000000000000" pitchFamily="2" charset="-78"/>
              </a:rPr>
              <a:t>أسرع طريقة لتعلُّم القراءة والإملاء</a:t>
            </a:r>
            <a:r>
              <a:rPr lang="ar-SA" sz="4000" dirty="0">
                <a:ln w="0"/>
                <a:solidFill>
                  <a:srgbClr val="53314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DecoType Naskh Special" panose="02010000000000000000" pitchFamily="2" charset="-78"/>
              </a:rPr>
              <a:t> }</a:t>
            </a:r>
            <a:r>
              <a:rPr lang="ar-SA" sz="4000" dirty="0">
                <a:solidFill>
                  <a:schemeClr val="tx1"/>
                </a:solidFill>
                <a:cs typeface="DecoType Naskh" panose="02010400000000000000" pitchFamily="2" charset="-78"/>
              </a:rPr>
              <a:t> وهو من إعداد المعلِّم فهد بن عبد الله العمر الإيداع ، مع الاختصار في بعض محتوياته وكان من الإضافات: الكتابة الخطية عبر التماثل والتقليد ، فعسى أن تفي بالغرض..</a:t>
            </a:r>
          </a:p>
          <a:p>
            <a:pPr algn="ctr"/>
            <a:r>
              <a:rPr lang="ar-SA" sz="4000" dirty="0">
                <a:solidFill>
                  <a:schemeClr val="tx1"/>
                </a:solidFill>
                <a:cs typeface="DecoType Naskh" panose="02010400000000000000" pitchFamily="2" charset="-78"/>
              </a:rPr>
              <a:t>.. والله ولي التوفيق</a:t>
            </a:r>
            <a:endParaRPr lang="en-US" sz="4000" dirty="0">
              <a:solidFill>
                <a:schemeClr val="tx1"/>
              </a:solidFill>
              <a:cs typeface="DecoType Naskh" panose="02010400000000000000" pitchFamily="2" charset="-78"/>
            </a:endParaRPr>
          </a:p>
          <a:p>
            <a:pPr algn="just"/>
            <a:endParaRPr lang="ar-OM" sz="4000" dirty="0">
              <a:solidFill>
                <a:schemeClr val="tx1"/>
              </a:solidFill>
              <a:cs typeface="DecoType Naskh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25032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عنصر نائب للمحتوى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0342719"/>
              </p:ext>
            </p:extLst>
          </p:nvPr>
        </p:nvGraphicFramePr>
        <p:xfrm>
          <a:off x="1109314" y="2031539"/>
          <a:ext cx="7378450" cy="9352480"/>
        </p:xfrm>
        <a:graphic>
          <a:graphicData uri="http://schemas.openxmlformats.org/drawingml/2006/table">
            <a:tbl>
              <a:tblPr rtl="1" firstRow="1" firstCol="1" bandRow="1"/>
              <a:tblGrid>
                <a:gridCol w="768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06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06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06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06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06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06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06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478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478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981456">
                <a:tc gridSpan="2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rgbClr val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أَ خَ ذَ</a:t>
                      </a:r>
                    </a:p>
                    <a:p>
                      <a:pPr algn="ctr" rtl="1">
                        <a:spcAft>
                          <a:spcPts val="0"/>
                        </a:spcAft>
                      </a:pPr>
                      <a:endParaRPr lang="ar-SA" sz="3600" dirty="0">
                        <a:solidFill>
                          <a:srgbClr val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rgbClr val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ثَ بَ تَ</a:t>
                      </a:r>
                      <a:endParaRPr lang="en-US" sz="3600" dirty="0"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576" marR="3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/>
                      </a:stretch>
                    </a:blip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rgbClr val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حَ جَ زَ</a:t>
                      </a:r>
                      <a:endParaRPr lang="en-US" sz="3600" dirty="0"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576" marR="3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/>
                      </a:stretch>
                    </a:blip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rgbClr val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غَ طَ سَ</a:t>
                      </a:r>
                      <a:endParaRPr lang="en-US" sz="3600" dirty="0"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576" marR="3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/>
                      </a:stretch>
                    </a:blip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rgbClr val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وَ ضَ عَ</a:t>
                      </a:r>
                      <a:endParaRPr lang="en-US" sz="3600" dirty="0"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576" marR="3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/>
                      </a:stretch>
                    </a:blip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6814">
                <a:tc gridSpan="2">
                  <a:txBody>
                    <a:bodyPr/>
                    <a:lstStyle/>
                    <a:p>
                      <a:pPr marL="0" marR="0" indent="0" algn="ctr" defTabSz="914411" rtl="1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6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أَخَذَ</a:t>
                      </a:r>
                      <a:r>
                        <a:rPr lang="ar-SA" sz="3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 </a:t>
                      </a:r>
                    </a:p>
                    <a:p>
                      <a:pPr marL="0" marR="0" indent="0" algn="ctr" defTabSz="914411" rtl="1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0" dirty="0">
                          <a:solidFill>
                            <a:schemeClr val="tx1"/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الطفلُ الفراولةَ</a:t>
                      </a:r>
                      <a:endParaRPr lang="ar-OM" sz="2400" b="0" dirty="0">
                        <a:solidFill>
                          <a:schemeClr val="tx1"/>
                        </a:solidFill>
                        <a:effectLst/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53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11" rtl="1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6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ثَبَتَ</a:t>
                      </a:r>
                      <a:r>
                        <a:rPr lang="ar-SA" sz="3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 </a:t>
                      </a:r>
                    </a:p>
                    <a:p>
                      <a:pPr marL="0" marR="0" indent="0" algn="ctr" defTabSz="914411" rtl="1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0" kern="1200" dirty="0">
                          <a:solidFill>
                            <a:schemeClr val="tx1"/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العصفورُ على الشجرةِ</a:t>
                      </a:r>
                      <a:endParaRPr lang="ar-OM" sz="2400" b="0" kern="1200" dirty="0">
                        <a:solidFill>
                          <a:schemeClr val="tx1"/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53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11" rtl="1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6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حَجَزَ</a:t>
                      </a:r>
                    </a:p>
                    <a:p>
                      <a:pPr marL="0" marR="0" lvl="0" indent="0" algn="ctr" defTabSz="914411" rtl="1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 </a:t>
                      </a:r>
                      <a:r>
                        <a:rPr lang="ar-SA" sz="1600" b="0" kern="1200" dirty="0">
                          <a:solidFill>
                            <a:schemeClr val="tx1"/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الصيادُ الأسدَ في الشباكِ</a:t>
                      </a:r>
                      <a:endParaRPr lang="en-US" sz="1600" b="0" kern="1200" dirty="0">
                        <a:solidFill>
                          <a:schemeClr val="tx1"/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53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11" rtl="1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6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غَطَسَ</a:t>
                      </a:r>
                      <a:endParaRPr lang="ar-SA" sz="36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  <a:p>
                      <a:pPr marL="0" marR="0" indent="0" algn="ctr" defTabSz="914411" rtl="1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0" kern="1200" dirty="0">
                          <a:solidFill>
                            <a:schemeClr val="tx1"/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السباح في قاع البحرِ</a:t>
                      </a:r>
                      <a:endParaRPr lang="en-US" sz="2400" b="0" kern="1200" dirty="0">
                        <a:solidFill>
                          <a:schemeClr val="tx1"/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53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11" rtl="1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6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وَضَعَ</a:t>
                      </a:r>
                      <a:r>
                        <a:rPr lang="ar-SA" sz="3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 </a:t>
                      </a:r>
                    </a:p>
                    <a:p>
                      <a:pPr marL="0" marR="0" indent="0" algn="ctr" defTabSz="914411" rtl="1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0" kern="1200" dirty="0">
                          <a:solidFill>
                            <a:schemeClr val="tx1"/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الولدُ يدَه على  رأسهِ</a:t>
                      </a:r>
                      <a:endParaRPr lang="en-US" sz="2400" b="0" kern="1200" dirty="0">
                        <a:solidFill>
                          <a:schemeClr val="tx1"/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53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0728">
                <a:tc gridSpan="2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kern="1200" spc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أَخَذَ</a:t>
                      </a:r>
                      <a:endParaRPr lang="en-US" sz="3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38576" marR="3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kern="1200" spc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ثَبَتَ</a:t>
                      </a:r>
                      <a:endParaRPr lang="en-US" sz="3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38576" marR="3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kern="1200" spc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حَجَزَ</a:t>
                      </a:r>
                      <a:endParaRPr lang="en-US" sz="3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38576" marR="3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kern="1200" spc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غَطَسَ</a:t>
                      </a:r>
                      <a:endParaRPr lang="en-US" sz="3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38576" marR="3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kern="1200" spc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وَضَعَ</a:t>
                      </a:r>
                      <a:endParaRPr lang="en-US" sz="3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38576" marR="3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9663">
                <a:tc gridSpan="2"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6000" b="0" i="0" u="none" strike="noStrike" kern="1200" spc="600" dirty="0">
                          <a:ln w="0">
                            <a:solidFill>
                              <a:schemeClr val="tx1"/>
                            </a:solidFill>
                            <a:prstDash val="solid"/>
                          </a:ln>
                          <a:noFill/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أَخَذَ</a:t>
                      </a:r>
                      <a:endParaRPr lang="ar-SA" sz="6000" b="0" i="0" u="none" strike="noStrike" dirty="0">
                        <a:ln w="0">
                          <a:solidFill>
                            <a:schemeClr val="tx1"/>
                          </a:solidFill>
                          <a:prstDash val="solid"/>
                        </a:ln>
                        <a:noFill/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6000" b="0" i="0" u="none" strike="noStrike" kern="1200" spc="600" dirty="0">
                          <a:ln w="0">
                            <a:solidFill>
                              <a:schemeClr val="tx1"/>
                            </a:solidFill>
                            <a:prstDash val="solid"/>
                          </a:ln>
                          <a:noFill/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ثَبَتَ</a:t>
                      </a:r>
                      <a:endParaRPr lang="ar-SA" sz="6000" b="0" i="0" u="none" strike="noStrike" dirty="0">
                        <a:ln w="0">
                          <a:solidFill>
                            <a:schemeClr val="tx1"/>
                          </a:solidFill>
                          <a:prstDash val="solid"/>
                        </a:ln>
                        <a:noFill/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6000" b="0" i="0" u="none" strike="noStrike" kern="1200" spc="600" dirty="0">
                          <a:ln w="0">
                            <a:solidFill>
                              <a:schemeClr val="tx1"/>
                            </a:solidFill>
                            <a:prstDash val="solid"/>
                          </a:ln>
                          <a:noFill/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حَجَزَ</a:t>
                      </a:r>
                      <a:endParaRPr lang="ar-SA" sz="6000" b="0" i="0" u="none" strike="noStrike" dirty="0">
                        <a:ln w="0">
                          <a:solidFill>
                            <a:schemeClr val="tx1"/>
                          </a:solidFill>
                          <a:prstDash val="solid"/>
                        </a:ln>
                        <a:noFill/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6000" b="0" i="0" u="none" strike="noStrike" kern="1200" spc="600" dirty="0">
                          <a:ln w="0">
                            <a:solidFill>
                              <a:schemeClr val="tx1"/>
                            </a:solidFill>
                            <a:prstDash val="solid"/>
                          </a:ln>
                          <a:noFill/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غَطَسَ</a:t>
                      </a:r>
                      <a:endParaRPr lang="ar-SA" sz="6000" b="0" i="0" u="none" strike="noStrike" dirty="0">
                        <a:ln w="0">
                          <a:solidFill>
                            <a:schemeClr val="tx1"/>
                          </a:solidFill>
                          <a:prstDash val="solid"/>
                        </a:ln>
                        <a:noFill/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6000" b="0" i="0" u="none" strike="noStrike" kern="1200" spc="600" dirty="0">
                          <a:ln w="0">
                            <a:solidFill>
                              <a:schemeClr val="tx1"/>
                            </a:solidFill>
                            <a:prstDash val="solid"/>
                          </a:ln>
                          <a:noFill/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وَضَعَ</a:t>
                      </a:r>
                      <a:endParaRPr lang="ar-SA" sz="6000" b="0" i="0" u="none" strike="noStrike" dirty="0">
                        <a:ln w="0">
                          <a:solidFill>
                            <a:schemeClr val="tx1"/>
                          </a:solidFill>
                          <a:prstDash val="solid"/>
                        </a:ln>
                        <a:noFill/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0728">
                <a:tc gridSpan="2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أَخَذَ</a:t>
                      </a:r>
                      <a:endParaRPr lang="en-US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576" marR="3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ثَبَتَ</a:t>
                      </a:r>
                      <a:endParaRPr lang="en-US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576" marR="3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حَجَزَ</a:t>
                      </a:r>
                      <a:endParaRPr lang="en-US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576" marR="3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غَطَسَ</a:t>
                      </a:r>
                      <a:endParaRPr lang="en-US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576" marR="3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وَضَعَ</a:t>
                      </a:r>
                      <a:endParaRPr lang="en-US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576" marR="3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0728">
                <a:tc>
                  <a:txBody>
                    <a:bodyPr/>
                    <a:lstStyle/>
                    <a:p>
                      <a:pPr marL="0" marR="0" indent="0" algn="ctr" defTabSz="914411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أَخَذَ</a:t>
                      </a:r>
                      <a:endParaRPr lang="en-US" sz="3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576" marR="3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11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أَخَذَ</a:t>
                      </a:r>
                      <a:endParaRPr lang="en-US" sz="3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576" marR="3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11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ثَبَتَ </a:t>
                      </a:r>
                      <a:endParaRPr lang="en-US" sz="3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576" marR="3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11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60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ثَبَتَ</a:t>
                      </a:r>
                      <a:r>
                        <a:rPr lang="ar-SA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ar-OM" sz="3600" dirty="0">
                        <a:effectLst/>
                      </a:endParaRPr>
                    </a:p>
                  </a:txBody>
                  <a:tcPr marL="38576" marR="3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11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حَجَزَ</a:t>
                      </a:r>
                      <a:endParaRPr lang="en-US" sz="3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576" marR="3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11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60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حَجَزَ</a:t>
                      </a:r>
                      <a:endParaRPr lang="ar-OM" sz="3600" kern="12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11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غَطَسَ</a:t>
                      </a:r>
                      <a:endParaRPr lang="en-US" sz="3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576" marR="3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11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60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غَطَسَ</a:t>
                      </a:r>
                      <a:endParaRPr lang="ar-OM" sz="3600" kern="12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11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وَضَعَ</a:t>
                      </a:r>
                      <a:endParaRPr lang="en-US" sz="3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576" marR="3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11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60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وَضَعَ</a:t>
                      </a:r>
                      <a:endParaRPr lang="ar-OM" sz="3600" kern="12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81456">
                <a:tc gridSpan="2"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3600" kern="1200" dirty="0">
                          <a:solidFill>
                            <a:srgbClr val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صَ دَ قَ</a:t>
                      </a:r>
                    </a:p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endParaRPr lang="ar-SA" sz="3600" kern="1200" dirty="0">
                        <a:solidFill>
                          <a:srgbClr val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stretch>
                        <a:fillRect/>
                      </a:stretch>
                    </a:blip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3600" kern="1200" dirty="0">
                          <a:solidFill>
                            <a:srgbClr val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لَ فَ ظَ</a:t>
                      </a:r>
                      <a:endParaRPr lang="en-US" sz="3600" kern="1200" dirty="0">
                        <a:solidFill>
                          <a:srgbClr val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stretch>
                        <a:fillRect/>
                      </a:stretch>
                    </a:blip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3600" kern="1200" dirty="0">
                          <a:solidFill>
                            <a:srgbClr val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شَ كَ رَ</a:t>
                      </a:r>
                      <a:endParaRPr lang="en-US" sz="3600" kern="1200" dirty="0">
                        <a:solidFill>
                          <a:srgbClr val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9"/>
                      <a:stretch>
                        <a:fillRect/>
                      </a:stretch>
                    </a:blip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3600" kern="1200" dirty="0">
                          <a:solidFill>
                            <a:srgbClr val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يَ نَ عَ</a:t>
                      </a:r>
                      <a:endParaRPr lang="en-US" sz="3600" kern="1200" dirty="0">
                        <a:solidFill>
                          <a:srgbClr val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10"/>
                      <a:stretch>
                        <a:fillRect/>
                      </a:stretch>
                    </a:blip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3600" kern="1200" dirty="0">
                          <a:solidFill>
                            <a:srgbClr val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هَـ دَ مَ</a:t>
                      </a:r>
                      <a:endParaRPr lang="en-US" sz="3600" kern="1200" dirty="0">
                        <a:solidFill>
                          <a:srgbClr val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11"/>
                      <a:stretch>
                        <a:fillRect/>
                      </a:stretch>
                    </a:blip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97838">
                <a:tc gridSpan="2">
                  <a:txBody>
                    <a:bodyPr/>
                    <a:lstStyle/>
                    <a:p>
                      <a:pPr marL="0" marR="0" lvl="0" indent="0" algn="ctr" defTabSz="914411" rtl="1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6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صَدَقَ</a:t>
                      </a:r>
                      <a:r>
                        <a:rPr lang="ar-SA" sz="2400" b="0" kern="1200" dirty="0">
                          <a:solidFill>
                            <a:schemeClr val="tx1"/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 </a:t>
                      </a:r>
                    </a:p>
                    <a:p>
                      <a:pPr marL="0" marR="0" lvl="0" indent="0" algn="ctr" defTabSz="914411" rtl="1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0" kern="1200" dirty="0">
                          <a:solidFill>
                            <a:schemeClr val="tx1"/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الصديقُ صديقَه</a:t>
                      </a:r>
                      <a:endParaRPr lang="en-US" sz="2400" b="0" kern="1200" dirty="0">
                        <a:solidFill>
                          <a:schemeClr val="tx1"/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53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11" rtl="1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6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لَفَظَ</a:t>
                      </a:r>
                    </a:p>
                    <a:p>
                      <a:pPr marL="0" marR="0" lvl="0" indent="0" algn="ctr" defTabSz="914411" rtl="1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0" kern="1200" dirty="0">
                          <a:solidFill>
                            <a:schemeClr val="tx1"/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 الطالب بآياتِ القرآنِ</a:t>
                      </a:r>
                      <a:endParaRPr lang="en-US" sz="2400" b="0" kern="1200" dirty="0">
                        <a:solidFill>
                          <a:schemeClr val="tx1"/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53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11" rtl="1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6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شَكَرَ</a:t>
                      </a:r>
                      <a:r>
                        <a:rPr lang="ar-SA" sz="2400" b="0" kern="1200" dirty="0">
                          <a:solidFill>
                            <a:schemeClr val="tx1"/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 </a:t>
                      </a:r>
                    </a:p>
                    <a:p>
                      <a:pPr marL="0" marR="0" lvl="0" indent="0" algn="ctr" defTabSz="914411" rtl="1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0" kern="1200" dirty="0">
                          <a:solidFill>
                            <a:schemeClr val="tx1"/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الطفلُ</a:t>
                      </a:r>
                      <a:r>
                        <a:rPr lang="ar-SA" sz="2400" b="0" kern="1200" baseline="0" dirty="0">
                          <a:solidFill>
                            <a:schemeClr val="tx1"/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 </a:t>
                      </a:r>
                      <a:r>
                        <a:rPr lang="ar-SA" sz="2400" b="0" kern="1200" dirty="0">
                          <a:solidFill>
                            <a:schemeClr val="tx1"/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أُمَّهُ</a:t>
                      </a:r>
                      <a:endParaRPr lang="en-US" sz="2400" b="0" kern="1200" dirty="0">
                        <a:solidFill>
                          <a:schemeClr val="tx1"/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53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6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يَنَعَ</a:t>
                      </a:r>
                    </a:p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b="0" kern="1200" dirty="0">
                          <a:solidFill>
                            <a:schemeClr val="tx1"/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الورد</a:t>
                      </a:r>
                    </a:p>
                  </a:txBody>
                  <a:tcPr marL="38576" marR="38576" marT="53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11" rtl="1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6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هَدَمَ</a:t>
                      </a:r>
                      <a:r>
                        <a:rPr lang="ar-SA" sz="3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 </a:t>
                      </a:r>
                    </a:p>
                    <a:p>
                      <a:pPr marL="0" marR="0" lvl="0" indent="0" algn="ctr" defTabSz="914411" rtl="1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0" kern="1200" dirty="0">
                          <a:solidFill>
                            <a:schemeClr val="tx1"/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العاملُ المنزلَ</a:t>
                      </a:r>
                      <a:endParaRPr lang="en-US" sz="2400" b="0" kern="1200" dirty="0">
                        <a:solidFill>
                          <a:schemeClr val="tx1"/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53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0254">
                <a:tc gridSpan="2"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6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صَدَقَ</a:t>
                      </a:r>
                      <a:endParaRPr lang="ar-SA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608" marR="38608" marT="952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6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لَفَظَ</a:t>
                      </a:r>
                      <a:endParaRPr lang="ar-SA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608" marR="38608" marT="952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6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شَكَرَ</a:t>
                      </a:r>
                      <a:endParaRPr lang="ar-SA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608" marR="38608" marT="952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6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يَنَعَ</a:t>
                      </a:r>
                      <a:endParaRPr lang="ar-SA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608" marR="38608" marT="952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6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هَدَمَ</a:t>
                      </a:r>
                      <a:endParaRPr lang="ar-SA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608" marR="38608" marT="952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32104">
                <a:tc gridSpan="2"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6000" b="0" i="0" u="none" strike="noStrike" kern="1200" spc="600" dirty="0">
                          <a:ln w="0">
                            <a:solidFill>
                              <a:schemeClr val="tx1"/>
                            </a:solidFill>
                            <a:prstDash val="solid"/>
                          </a:ln>
                          <a:noFill/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صَدَقَ</a:t>
                      </a:r>
                      <a:endParaRPr lang="en-US" sz="6000" b="0" i="0" u="none" strike="noStrike" kern="1200" spc="600" dirty="0">
                        <a:ln w="0">
                          <a:solidFill>
                            <a:schemeClr val="tx1"/>
                          </a:solidFill>
                          <a:prstDash val="solid"/>
                        </a:ln>
                        <a:noFill/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6000" b="0" i="0" u="none" strike="noStrike" kern="1200" spc="600" dirty="0">
                          <a:ln w="0">
                            <a:solidFill>
                              <a:schemeClr val="tx1"/>
                            </a:solidFill>
                            <a:prstDash val="solid"/>
                          </a:ln>
                          <a:noFill/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لَفَظَ</a:t>
                      </a:r>
                      <a:endParaRPr lang="en-US" sz="6000" b="0" i="0" u="none" strike="noStrike" kern="1200" spc="600" dirty="0">
                        <a:ln w="0">
                          <a:solidFill>
                            <a:schemeClr val="tx1"/>
                          </a:solidFill>
                          <a:prstDash val="solid"/>
                        </a:ln>
                        <a:noFill/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6000" b="0" i="0" u="none" strike="noStrike" kern="1200" spc="600" dirty="0">
                          <a:ln w="0">
                            <a:solidFill>
                              <a:schemeClr val="tx1"/>
                            </a:solidFill>
                            <a:prstDash val="solid"/>
                          </a:ln>
                          <a:noFill/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شَكَرَ</a:t>
                      </a:r>
                      <a:endParaRPr lang="en-US" sz="6000" b="0" i="0" u="none" strike="noStrike" kern="1200" spc="600" dirty="0">
                        <a:ln w="0">
                          <a:solidFill>
                            <a:schemeClr val="tx1"/>
                          </a:solidFill>
                          <a:prstDash val="solid"/>
                        </a:ln>
                        <a:noFill/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6000" b="0" i="0" u="none" strike="noStrike" kern="1200" spc="600" dirty="0">
                          <a:ln w="0">
                            <a:solidFill>
                              <a:schemeClr val="tx1"/>
                            </a:solidFill>
                            <a:prstDash val="solid"/>
                          </a:ln>
                          <a:noFill/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يَنَعَ</a:t>
                      </a:r>
                      <a:endParaRPr lang="en-US" sz="6000" b="0" i="0" u="none" strike="noStrike" kern="1200" spc="600" dirty="0">
                        <a:ln w="0">
                          <a:solidFill>
                            <a:schemeClr val="tx1"/>
                          </a:solidFill>
                          <a:prstDash val="solid"/>
                        </a:ln>
                        <a:noFill/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6000" b="0" i="0" u="none" strike="noStrike" kern="1200" spc="600" dirty="0">
                          <a:ln w="0">
                            <a:solidFill>
                              <a:schemeClr val="tx1"/>
                            </a:solidFill>
                            <a:prstDash val="solid"/>
                          </a:ln>
                          <a:noFill/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هَدَمَ</a:t>
                      </a:r>
                      <a:endParaRPr lang="en-US" sz="6000" b="0" i="0" u="none" strike="noStrike" kern="1200" spc="600" dirty="0">
                        <a:ln w="0">
                          <a:solidFill>
                            <a:schemeClr val="tx1"/>
                          </a:solidFill>
                          <a:prstDash val="solid"/>
                        </a:ln>
                        <a:noFill/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0728">
                <a:tc gridSpan="2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صَدَقَ</a:t>
                      </a:r>
                      <a:endParaRPr lang="en-US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576" marR="3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لَفَظَ</a:t>
                      </a:r>
                      <a:endParaRPr lang="en-US" sz="3600" spc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576" marR="3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شَكَرَ</a:t>
                      </a:r>
                      <a:endParaRPr lang="en-US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576" marR="3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يَنَعَ</a:t>
                      </a:r>
                      <a:endParaRPr lang="en-US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576" marR="3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هَدَمَ</a:t>
                      </a:r>
                      <a:endParaRPr lang="en-US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576" marR="3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90728">
                <a:tc>
                  <a:txBody>
                    <a:bodyPr/>
                    <a:lstStyle/>
                    <a:p>
                      <a:pPr marL="0" algn="ctr" rtl="1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60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صَدَقَ</a:t>
                      </a:r>
                      <a:endParaRPr lang="ar-OM" sz="3600" kern="12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1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60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صَدَقَ</a:t>
                      </a:r>
                      <a:endParaRPr lang="ar-OM" sz="3600" kern="12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لَفَظَ</a:t>
                      </a:r>
                      <a:endParaRPr lang="en-US" sz="3600" kern="12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لَفَظَ</a:t>
                      </a:r>
                      <a:endParaRPr lang="en-US" sz="3600" kern="12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1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60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شَكَرَ</a:t>
                      </a:r>
                      <a:endParaRPr lang="ar-OM" sz="3600" kern="12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1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60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شَكَرَ</a:t>
                      </a:r>
                      <a:endParaRPr lang="ar-OM" sz="3600" kern="12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1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60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يَنَعَ</a:t>
                      </a:r>
                      <a:endParaRPr lang="ar-OM" sz="3600" kern="12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1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60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يَنَعَ</a:t>
                      </a:r>
                      <a:endParaRPr lang="ar-OM" sz="3600" kern="12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هَدَمَ</a:t>
                      </a:r>
                      <a:endParaRPr lang="en-US" sz="3600" kern="12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هَدَمَ</a:t>
                      </a:r>
                      <a:endParaRPr lang="en-US" sz="3600" kern="12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" name="مربع نص 2"/>
          <p:cNvSpPr txBox="1"/>
          <p:nvPr/>
        </p:nvSpPr>
        <p:spPr>
          <a:xfrm>
            <a:off x="3212433" y="1161038"/>
            <a:ext cx="3172213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txBody>
          <a:bodyPr wrap="square" rtlCol="1">
            <a:spAutoFit/>
          </a:bodyPr>
          <a:lstStyle/>
          <a:p>
            <a:r>
              <a:rPr lang="ar-SA" sz="3600" dirty="0"/>
              <a:t>أحرف اللغة العربية</a:t>
            </a:r>
            <a:endParaRPr lang="ar-OM" sz="3600" dirty="0"/>
          </a:p>
        </p:txBody>
      </p:sp>
    </p:spTree>
    <p:extLst>
      <p:ext uri="{BB962C8B-B14F-4D97-AF65-F5344CB8AC3E}">
        <p14:creationId xmlns:p14="http://schemas.microsoft.com/office/powerpoint/2010/main" val="3969091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9756592"/>
              </p:ext>
            </p:extLst>
          </p:nvPr>
        </p:nvGraphicFramePr>
        <p:xfrm>
          <a:off x="1371588" y="2373767"/>
          <a:ext cx="6858012" cy="8078868"/>
        </p:xfrm>
        <a:graphic>
          <a:graphicData uri="http://schemas.openxmlformats.org/drawingml/2006/table">
            <a:tbl>
              <a:tblPr rtl="1">
                <a:tableStyleId>{C4B1156A-380E-4F78-BDF5-A606A8083BF9}</a:tableStyleId>
              </a:tblPr>
              <a:tblGrid>
                <a:gridCol w="9797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97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97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97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97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97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97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7055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أَ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بَ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تَ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ثَ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جَ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حَ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خَ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5919"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300" b="0" i="0" u="none" strike="noStrike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أَ</a:t>
                      </a:r>
                      <a:endParaRPr lang="ar-SA" sz="43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300" b="0" i="0" u="none" strike="noStrike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بَ</a:t>
                      </a:r>
                      <a:endParaRPr lang="ar-SA" sz="43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300" b="0" i="0" u="none" strike="noStrike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تَ</a:t>
                      </a:r>
                      <a:endParaRPr lang="ar-SA" sz="43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300" b="0" i="0" u="none" strike="noStrike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ثَ</a:t>
                      </a:r>
                      <a:endParaRPr lang="ar-SA" sz="43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300" b="0" i="0" u="none" strike="noStrike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جَ</a:t>
                      </a:r>
                      <a:endParaRPr lang="ar-SA" sz="43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300" b="0" i="0" u="none" strike="noStrike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حَ</a:t>
                      </a:r>
                      <a:endParaRPr lang="ar-SA" sz="43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300" b="0" i="0" u="none" strike="noStrike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خَ</a:t>
                      </a:r>
                      <a:endParaRPr lang="ar-SA" sz="43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5919"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SA" sz="4300" b="0" i="0" u="none" strike="noStrike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SA" sz="4300" b="0" i="0" u="none" strike="noStrike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SA" sz="4300" b="0" i="0" u="none" strike="noStrike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SA" sz="4300" b="0" i="0" u="none" strike="noStrike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SA" sz="43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SA" sz="43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SA" sz="43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055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د</a:t>
                      </a:r>
                      <a:r>
                        <a:rPr lang="ar-SA" sz="4300" dirty="0">
                          <a:ln>
                            <a:solidFill>
                              <a:schemeClr val="tx1"/>
                            </a:solidFill>
                            <a:prstDash val="sysDash"/>
                          </a:ln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َ</a:t>
                      </a:r>
                      <a:endParaRPr lang="en-US" sz="4300" dirty="0">
                        <a:ln>
                          <a:solidFill>
                            <a:schemeClr val="tx1"/>
                          </a:solidFill>
                          <a:prstDash val="sysDash"/>
                        </a:ln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ذَ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رَ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زَ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سَ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شَ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صَ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5919"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300" b="0" i="0" u="none" strike="noStrike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دَ</a:t>
                      </a:r>
                      <a:endParaRPr lang="ar-SA" sz="43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300" b="0" i="0" u="none" strike="noStrike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ذَ</a:t>
                      </a:r>
                      <a:endParaRPr lang="ar-SA" sz="43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300" b="0" i="0" u="none" strike="noStrike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رَ</a:t>
                      </a:r>
                      <a:endParaRPr lang="ar-SA" sz="43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300" b="0" i="0" u="none" strike="noStrike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زَ</a:t>
                      </a:r>
                      <a:endParaRPr lang="ar-SA" sz="43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300" b="0" i="0" u="none" strike="noStrike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سَ</a:t>
                      </a:r>
                      <a:endParaRPr lang="ar-SA" sz="43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300" b="0" i="0" u="none" strike="noStrike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شَ</a:t>
                      </a:r>
                      <a:endParaRPr lang="ar-SA" sz="43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300" b="0" i="0" u="none" strike="noStrike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صَ</a:t>
                      </a:r>
                      <a:endParaRPr lang="ar-SA" sz="43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5919"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SA" sz="4300" b="0" i="0" u="none" strike="noStrike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SA" sz="4300" b="0" i="0" u="none" strike="noStrike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SA" sz="43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SA" sz="43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SA" sz="43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SA" sz="43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SA" sz="43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055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ضَ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طَ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ظَ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عَ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غَ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فَ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قَ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75919"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300" b="0" i="0" u="none" strike="noStrike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ضَ</a:t>
                      </a:r>
                      <a:endParaRPr lang="ar-SA" sz="43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300" b="0" i="0" u="none" strike="noStrike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طَ</a:t>
                      </a:r>
                      <a:endParaRPr lang="ar-SA" sz="43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300" b="0" i="0" u="none" strike="noStrike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ظَ</a:t>
                      </a:r>
                      <a:endParaRPr lang="ar-SA" sz="43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300" b="0" i="0" u="none" strike="noStrike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عَ</a:t>
                      </a:r>
                      <a:endParaRPr lang="ar-SA" sz="43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300" b="0" i="0" u="none" strike="noStrike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غَ</a:t>
                      </a:r>
                      <a:endParaRPr lang="ar-SA" sz="43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300" b="0" i="0" u="none" strike="noStrike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فَ</a:t>
                      </a:r>
                      <a:endParaRPr lang="ar-SA" sz="43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300" b="0" i="0" u="none" strike="noStrike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قَ</a:t>
                      </a:r>
                      <a:endParaRPr lang="ar-SA" sz="43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75919"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SA" sz="43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SA" sz="43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SA" sz="43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SA" sz="43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SA" sz="43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SA" sz="43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SA" sz="43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576" marR="38576" marT="5358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7055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كَ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لَ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مَ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نَ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هَـ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وَ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يَ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7055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كَ</a:t>
                      </a:r>
                      <a:endParaRPr lang="en-US" sz="43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لَ</a:t>
                      </a:r>
                      <a:endParaRPr lang="en-US" sz="43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مَ</a:t>
                      </a:r>
                      <a:endParaRPr lang="en-US" sz="43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نَ</a:t>
                      </a:r>
                      <a:endParaRPr lang="en-US" sz="43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هَـ</a:t>
                      </a:r>
                      <a:endParaRPr lang="en-US" sz="43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وَ</a:t>
                      </a:r>
                      <a:endParaRPr lang="en-US" sz="43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يَ</a:t>
                      </a:r>
                      <a:endParaRPr lang="en-US" sz="43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7055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43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43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43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43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43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43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43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cxnSp>
        <p:nvCxnSpPr>
          <p:cNvPr id="7" name="رابط مستقيم 6"/>
          <p:cNvCxnSpPr/>
          <p:nvPr/>
        </p:nvCxnSpPr>
        <p:spPr>
          <a:xfrm flipH="1">
            <a:off x="1634491" y="3425190"/>
            <a:ext cx="636651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رابط مستقيم 7"/>
          <p:cNvCxnSpPr/>
          <p:nvPr/>
        </p:nvCxnSpPr>
        <p:spPr>
          <a:xfrm flipH="1">
            <a:off x="1634491" y="4091940"/>
            <a:ext cx="636651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مستقيم 8"/>
          <p:cNvCxnSpPr/>
          <p:nvPr/>
        </p:nvCxnSpPr>
        <p:spPr>
          <a:xfrm flipH="1">
            <a:off x="1634491" y="5452110"/>
            <a:ext cx="636651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مستقيم 9"/>
          <p:cNvCxnSpPr/>
          <p:nvPr/>
        </p:nvCxnSpPr>
        <p:spPr>
          <a:xfrm flipH="1">
            <a:off x="1634491" y="6107430"/>
            <a:ext cx="636651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مستقيم 10"/>
          <p:cNvCxnSpPr/>
          <p:nvPr/>
        </p:nvCxnSpPr>
        <p:spPr>
          <a:xfrm flipH="1">
            <a:off x="1634491" y="7486650"/>
            <a:ext cx="636651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مستقيم 11"/>
          <p:cNvCxnSpPr/>
          <p:nvPr/>
        </p:nvCxnSpPr>
        <p:spPr>
          <a:xfrm flipH="1">
            <a:off x="1634491" y="8141970"/>
            <a:ext cx="636651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مستقيم 12"/>
          <p:cNvCxnSpPr/>
          <p:nvPr/>
        </p:nvCxnSpPr>
        <p:spPr>
          <a:xfrm flipH="1">
            <a:off x="1634491" y="9509760"/>
            <a:ext cx="636651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مستقيم 13"/>
          <p:cNvCxnSpPr/>
          <p:nvPr/>
        </p:nvCxnSpPr>
        <p:spPr>
          <a:xfrm flipH="1">
            <a:off x="1634491" y="10165079"/>
            <a:ext cx="636651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مربع نص 14"/>
          <p:cNvSpPr txBox="1"/>
          <p:nvPr/>
        </p:nvSpPr>
        <p:spPr>
          <a:xfrm>
            <a:off x="6932144" y="1934167"/>
            <a:ext cx="1291287" cy="4002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txBody>
          <a:bodyPr wrap="square" rtlCol="1">
            <a:spAutoFit/>
          </a:bodyPr>
          <a:lstStyle/>
          <a:p>
            <a:r>
              <a:rPr lang="ar-SA" sz="2001" dirty="0"/>
              <a:t>صوت الفتحة</a:t>
            </a:r>
            <a:endParaRPr lang="ar-OM" sz="2001" dirty="0"/>
          </a:p>
        </p:txBody>
      </p:sp>
    </p:spTree>
    <p:extLst>
      <p:ext uri="{BB962C8B-B14F-4D97-AF65-F5344CB8AC3E}">
        <p14:creationId xmlns:p14="http://schemas.microsoft.com/office/powerpoint/2010/main" val="3964317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1369056"/>
              </p:ext>
            </p:extLst>
          </p:nvPr>
        </p:nvGraphicFramePr>
        <p:xfrm>
          <a:off x="1371604" y="1889431"/>
          <a:ext cx="6857999" cy="9507438"/>
        </p:xfrm>
        <a:graphic>
          <a:graphicData uri="http://schemas.openxmlformats.org/drawingml/2006/table">
            <a:tbl>
              <a:tblPr rtl="1">
                <a:tableStyleId>{C4B1156A-380E-4F78-BDF5-A606A8083BF9}</a:tableStyleId>
              </a:tblPr>
              <a:tblGrid>
                <a:gridCol w="1365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57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57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965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876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دَرَجَ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ذَرَفَ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وَدَعَ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وَزَنَ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وَأَدَ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4262"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6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دَرَجَ</a:t>
                      </a:r>
                      <a:endParaRPr lang="ar-SA" sz="1800" b="0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608" marR="38608" marT="952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6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ذَرَفَ</a:t>
                      </a:r>
                      <a:endParaRPr lang="ar-SA" sz="1800" b="0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608" marR="38608" marT="952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6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وَدَعَ</a:t>
                      </a:r>
                      <a:endParaRPr lang="ar-SA" sz="1800" b="0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608" marR="38608" marT="952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6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وَزَنَ</a:t>
                      </a:r>
                      <a:endParaRPr lang="ar-SA" sz="1800" b="0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608" marR="38608" marT="952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6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وَأَدَ</a:t>
                      </a:r>
                      <a:endParaRPr lang="ar-SA" sz="1800" b="0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608" marR="38608" marT="9526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376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ar-SA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376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ar-SA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876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دَرَسَ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رَدَفَ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وَزَرَ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/>
                </a:tc>
                <a:tc>
                  <a:txBody>
                    <a:bodyPr/>
                    <a:lstStyle/>
                    <a:p>
                      <a:pPr marL="0" algn="ctr" defTabSz="6858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3600" kern="1200" dirty="0">
                          <a:solidFill>
                            <a:schemeClr val="dk1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زَرَعَ</a:t>
                      </a:r>
                      <a:endParaRPr lang="en-US" sz="3600" kern="1200" dirty="0">
                        <a:solidFill>
                          <a:schemeClr val="dk1"/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دَأَبَ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4262"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6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دَرَسَ</a:t>
                      </a:r>
                    </a:p>
                  </a:txBody>
                  <a:tcPr marL="38608" marR="38608" marT="952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6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رَدَفَ</a:t>
                      </a:r>
                    </a:p>
                  </a:txBody>
                  <a:tcPr marL="38608" marR="38608" marT="952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6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وَزَرَ</a:t>
                      </a:r>
                    </a:p>
                  </a:txBody>
                  <a:tcPr marL="38608" marR="38608" marT="952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6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زَرَعَ</a:t>
                      </a:r>
                    </a:p>
                  </a:txBody>
                  <a:tcPr marL="38608" marR="38608" marT="952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6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دَأَبَ</a:t>
                      </a:r>
                    </a:p>
                  </a:txBody>
                  <a:tcPr marL="38608" marR="38608" marT="9526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423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latinLnBrk="0" hangingPunct="1">
                        <a:spcAft>
                          <a:spcPts val="0"/>
                        </a:spcAft>
                      </a:pP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423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latinLnBrk="0" hangingPunct="1">
                        <a:spcAft>
                          <a:spcPts val="0"/>
                        </a:spcAft>
                      </a:pP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4876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رَدَمَ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زَأَرَ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وَرَدَ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زَرَدَ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رَزَقَ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64262"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6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رَدَمَ</a:t>
                      </a:r>
                    </a:p>
                  </a:txBody>
                  <a:tcPr marL="38608" marR="38608" marT="952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6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زَأَرَ</a:t>
                      </a:r>
                    </a:p>
                  </a:txBody>
                  <a:tcPr marL="38608" marR="38608" marT="952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6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وَرَدَ</a:t>
                      </a:r>
                    </a:p>
                  </a:txBody>
                  <a:tcPr marL="38608" marR="38608" marT="952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6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زَرَدَ</a:t>
                      </a:r>
                    </a:p>
                  </a:txBody>
                  <a:tcPr marL="38608" marR="38608" marT="952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6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رَزَقَ</a:t>
                      </a:r>
                    </a:p>
                  </a:txBody>
                  <a:tcPr marL="38608" marR="38608" marT="9526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1376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ar-SA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1376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ar-SA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4876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رَأَفَ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رَأَسَ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رَزَمَ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ذَرَعَ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زَرَقَ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64262"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6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رَأَفَ</a:t>
                      </a:r>
                    </a:p>
                  </a:txBody>
                  <a:tcPr marL="38608" marR="38608" marT="952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6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رَأَسَ</a:t>
                      </a:r>
                    </a:p>
                  </a:txBody>
                  <a:tcPr marL="38608" marR="38608" marT="952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6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رَزَمَ</a:t>
                      </a:r>
                    </a:p>
                  </a:txBody>
                  <a:tcPr marL="38608" marR="38608" marT="952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6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ذَرَعَ</a:t>
                      </a:r>
                    </a:p>
                  </a:txBody>
                  <a:tcPr marL="38608" marR="38608" marT="952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6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زَرَقَ</a:t>
                      </a:r>
                    </a:p>
                  </a:txBody>
                  <a:tcPr marL="38608" marR="38608" marT="9526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41376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ar-SA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41376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ar-SA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64876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دَرَكَ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وَرَمَ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وَدَكَ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وَرَعَ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رَدَعَ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554736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دَرَكَ</a:t>
                      </a:r>
                      <a:endParaRPr lang="en-US" sz="3600" b="0" i="0" u="none" strike="noStrike" kern="12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وَرَمَ</a:t>
                      </a:r>
                      <a:endParaRPr lang="en-US" sz="3600" b="0" i="0" u="none" strike="noStrike" kern="12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وَدَكَ</a:t>
                      </a:r>
                      <a:endParaRPr lang="en-US" sz="3600" b="0" i="0" u="none" strike="noStrike" kern="12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وَرَعَ</a:t>
                      </a:r>
                      <a:endParaRPr lang="en-US" sz="3600" b="0" i="0" u="none" strike="noStrike" kern="12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رَدَعَ</a:t>
                      </a:r>
                      <a:endParaRPr lang="en-US" sz="3600" b="0" i="0" u="none" strike="noStrike" kern="12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41376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ar-SA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41376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ar-SA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38576" marR="38576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4" name="مربع نص 3"/>
          <p:cNvSpPr txBox="1"/>
          <p:nvPr/>
        </p:nvSpPr>
        <p:spPr>
          <a:xfrm>
            <a:off x="6363731" y="1489321"/>
            <a:ext cx="1859698" cy="4002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txBody>
          <a:bodyPr wrap="square" rtlCol="1">
            <a:spAutoFit/>
          </a:bodyPr>
          <a:lstStyle/>
          <a:p>
            <a:r>
              <a:rPr lang="ar-SA" sz="2001" dirty="0"/>
              <a:t>صوت الفتحة (كلمة)</a:t>
            </a:r>
            <a:endParaRPr lang="ar-OM" sz="2001" dirty="0"/>
          </a:p>
        </p:txBody>
      </p:sp>
    </p:spTree>
    <p:extLst>
      <p:ext uri="{BB962C8B-B14F-4D97-AF65-F5344CB8AC3E}">
        <p14:creationId xmlns:p14="http://schemas.microsoft.com/office/powerpoint/2010/main" val="1373009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103438"/>
              </p:ext>
            </p:extLst>
          </p:nvPr>
        </p:nvGraphicFramePr>
        <p:xfrm>
          <a:off x="1371604" y="1769112"/>
          <a:ext cx="6857999" cy="9270924"/>
        </p:xfrm>
        <a:graphic>
          <a:graphicData uri="http://schemas.openxmlformats.org/drawingml/2006/table">
            <a:tbl>
              <a:tblPr rtl="1">
                <a:tableStyleId>{C4B1156A-380E-4F78-BDF5-A606A8083BF9}</a:tableStyleId>
              </a:tblPr>
              <a:tblGrid>
                <a:gridCol w="1365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57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57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965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876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غَ زَلَ</a:t>
                      </a:r>
                      <a:endParaRPr lang="en-US" sz="3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غَ رَ فَ</a:t>
                      </a:r>
                      <a:endParaRPr lang="en-US" sz="3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غَ رَ سَ</a:t>
                      </a:r>
                      <a:endParaRPr lang="en-US" sz="3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خَ رَ جَ</a:t>
                      </a:r>
                      <a:endParaRPr lang="en-US" sz="3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فَ رَ شَ</a:t>
                      </a:r>
                      <a:endParaRPr lang="en-US" sz="3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736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spc="60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غَزَلَ</a:t>
                      </a:r>
                      <a:endParaRPr lang="en-US" sz="3600" spc="60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غَرَفَ</a:t>
                      </a:r>
                      <a:endParaRPr lang="en-US" sz="3600" spc="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غَرَسَ</a:t>
                      </a:r>
                      <a:endParaRPr lang="en-US" sz="3600" spc="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خَرَجَ</a:t>
                      </a:r>
                      <a:endParaRPr lang="en-US" sz="3600" spc="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فَرَشَ</a:t>
                      </a:r>
                      <a:endParaRPr lang="en-US" sz="3600" spc="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4736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غَزَلَ</a:t>
                      </a:r>
                      <a:endParaRPr lang="en-US" sz="360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غَرَفَ</a:t>
                      </a:r>
                      <a:endParaRPr lang="en-US" sz="360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غَرَسَ</a:t>
                      </a:r>
                      <a:endParaRPr lang="en-US" sz="360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خَرَجَ</a:t>
                      </a:r>
                      <a:endParaRPr lang="en-US" sz="3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فَرَشَ</a:t>
                      </a:r>
                      <a:endParaRPr lang="en-US" sz="3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4736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غَزَلَ</a:t>
                      </a:r>
                      <a:endParaRPr lang="en-US" sz="3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غَرَفَ</a:t>
                      </a:r>
                      <a:endParaRPr lang="en-US" sz="3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غَرَسَ</a:t>
                      </a:r>
                      <a:endParaRPr lang="en-US" sz="3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خَرَجَ</a:t>
                      </a:r>
                      <a:endParaRPr lang="en-US" sz="3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فَرَشَ</a:t>
                      </a:r>
                      <a:endParaRPr lang="en-US" sz="3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876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سَ رَ دَ</a:t>
                      </a:r>
                      <a:endParaRPr lang="en-US" sz="3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ضَ رَ بَ</a:t>
                      </a:r>
                      <a:endParaRPr lang="en-US" sz="360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صَ دَ مَ</a:t>
                      </a:r>
                      <a:endParaRPr lang="en-US" sz="360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عَ رَ ضَ</a:t>
                      </a:r>
                      <a:endParaRPr lang="en-US" sz="3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ضَ رَ عَ</a:t>
                      </a:r>
                      <a:endParaRPr lang="en-US" sz="3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4736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سَرَدَ</a:t>
                      </a:r>
                      <a:endParaRPr lang="en-US" sz="3600" spc="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ضَرَبَ</a:t>
                      </a:r>
                      <a:endParaRPr lang="en-US" sz="3600" spc="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صَدَمَ</a:t>
                      </a:r>
                      <a:endParaRPr lang="en-US" sz="3600" spc="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عَرَضَ</a:t>
                      </a:r>
                      <a:endParaRPr lang="en-US" sz="3600" spc="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ضَرَعَ</a:t>
                      </a:r>
                      <a:endParaRPr lang="en-US" sz="3600" spc="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4262"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سَرَدَ</a:t>
                      </a:r>
                      <a:endParaRPr lang="ar-SA" sz="3600" b="0" i="0" u="none" strike="noStrike" dirty="0">
                        <a:effectLst/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952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ضَرَبَ</a:t>
                      </a:r>
                      <a:endParaRPr lang="ar-SA" sz="3600" b="0" i="0" u="none" strike="noStrike" dirty="0">
                        <a:effectLst/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952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صَدَ مَ</a:t>
                      </a:r>
                      <a:endParaRPr lang="ar-SA" sz="3600" b="0" i="0" u="none" strike="noStrike" dirty="0">
                        <a:effectLst/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952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عَرَضَ</a:t>
                      </a:r>
                      <a:endParaRPr lang="ar-SA" sz="3600" b="0" i="0" u="none" strike="noStrike" dirty="0">
                        <a:effectLst/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952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ضَرَعَ</a:t>
                      </a:r>
                      <a:endParaRPr lang="ar-SA" sz="3600" b="0" i="0" u="none" strike="noStrike" dirty="0">
                        <a:effectLst/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9526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4262"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600" b="0" i="0" u="none" strike="noStrike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سَرَدَ</a:t>
                      </a:r>
                      <a:endParaRPr lang="ar-SA" sz="36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952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600" b="0" i="0" u="none" strike="noStrike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ضَرَبَ</a:t>
                      </a:r>
                      <a:endParaRPr lang="ar-SA" sz="36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952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600" b="0" i="0" u="none" strike="noStrike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صَدَ مَ</a:t>
                      </a:r>
                      <a:endParaRPr lang="ar-SA" sz="36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952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600" b="0" i="0" u="none" strike="noStrike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عَرَضَ</a:t>
                      </a:r>
                      <a:endParaRPr lang="ar-SA" sz="36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952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600" b="0" i="0" u="none" strike="noStrike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ضَرَعَ</a:t>
                      </a:r>
                      <a:endParaRPr lang="ar-SA" sz="36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9526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4876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عَ زَ لَ</a:t>
                      </a:r>
                      <a:endParaRPr lang="en-US" sz="3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شَ رَ عَ</a:t>
                      </a:r>
                      <a:endParaRPr lang="en-US" sz="3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طَ رَ قَ</a:t>
                      </a:r>
                      <a:endParaRPr lang="en-US" sz="3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نَ زَ لَ</a:t>
                      </a:r>
                      <a:endParaRPr lang="en-US" sz="3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طَ رَ دَ</a:t>
                      </a:r>
                      <a:endParaRPr lang="en-US" sz="3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54736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عَزَلَ</a:t>
                      </a:r>
                      <a:endParaRPr lang="en-US" sz="3600" spc="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شَرَعَ</a:t>
                      </a:r>
                      <a:endParaRPr lang="en-US" sz="3600" spc="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طَرَقَ</a:t>
                      </a:r>
                      <a:endParaRPr lang="en-US" sz="3600" spc="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نَزَلَ</a:t>
                      </a:r>
                      <a:endParaRPr lang="en-US" sz="3600" spc="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طَرَدَ</a:t>
                      </a:r>
                      <a:endParaRPr lang="en-US" sz="3600" spc="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54736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عَزَلَ</a:t>
                      </a:r>
                      <a:endParaRPr lang="en-US" sz="3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شَرَعَ</a:t>
                      </a:r>
                      <a:endParaRPr lang="en-US" sz="360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طَرَقَ</a:t>
                      </a:r>
                      <a:endParaRPr lang="en-US" sz="360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نَزَلَ</a:t>
                      </a:r>
                      <a:endParaRPr lang="en-US" sz="360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طَرَدَ</a:t>
                      </a:r>
                      <a:endParaRPr lang="en-US" sz="3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54736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عَزَلَ</a:t>
                      </a:r>
                      <a:endParaRPr lang="en-US" sz="3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شَرَعَ</a:t>
                      </a:r>
                      <a:endParaRPr lang="en-US" sz="3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طَرَقَ</a:t>
                      </a:r>
                      <a:endParaRPr lang="en-US" sz="3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نَزَلَ</a:t>
                      </a:r>
                      <a:endParaRPr lang="en-US" sz="3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طَرَدَ</a:t>
                      </a:r>
                      <a:endParaRPr lang="en-US" sz="3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4876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عَ زَ مَ</a:t>
                      </a:r>
                      <a:endParaRPr lang="en-US" sz="3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قَ رَ ضَ</a:t>
                      </a:r>
                      <a:endParaRPr lang="en-US" sz="3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بَ رَ دَ</a:t>
                      </a:r>
                      <a:endParaRPr lang="en-US" sz="3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عَ رَ فَ</a:t>
                      </a:r>
                      <a:endParaRPr lang="en-US" sz="3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شَ رَ حَ</a:t>
                      </a:r>
                      <a:endParaRPr lang="en-US" sz="3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54736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عَزَمَ</a:t>
                      </a:r>
                      <a:endParaRPr lang="en-US" sz="3600" spc="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قَرَضَ</a:t>
                      </a:r>
                      <a:endParaRPr lang="en-US" sz="3600" spc="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بَرَدَ</a:t>
                      </a:r>
                      <a:endParaRPr lang="en-US" sz="3600" spc="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عَرَفَ</a:t>
                      </a:r>
                      <a:endParaRPr lang="en-US" sz="3600" spc="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شَرَحَ</a:t>
                      </a:r>
                      <a:endParaRPr lang="en-US" sz="3600" spc="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54736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عَزَمَ</a:t>
                      </a:r>
                      <a:endParaRPr lang="en-US" sz="360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قَرَضَ</a:t>
                      </a:r>
                      <a:endParaRPr lang="en-US" sz="360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بَرَدَ</a:t>
                      </a:r>
                      <a:endParaRPr lang="en-US" sz="360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عَرَفَ</a:t>
                      </a:r>
                      <a:endParaRPr lang="en-US" sz="3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شَرَحَ</a:t>
                      </a:r>
                      <a:endParaRPr lang="en-US" sz="360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554736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عَزَمَ</a:t>
                      </a:r>
                      <a:endParaRPr lang="en-US" sz="3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قَرَضَ</a:t>
                      </a:r>
                      <a:endParaRPr lang="en-US" sz="3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بَرَدَ</a:t>
                      </a:r>
                      <a:endParaRPr lang="en-US" sz="3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عَرَفَ</a:t>
                      </a:r>
                      <a:endParaRPr lang="en-US" sz="3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Times New Roman" panose="02020603050405020304" pitchFamily="18" charset="0"/>
                          <a:cs typeface="Arabic Typesetting" panose="03020402040406030203" pitchFamily="66" charset="-78"/>
                        </a:rPr>
                        <a:t>شَرَحَ</a:t>
                      </a:r>
                      <a:endParaRPr lang="en-US" sz="3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3" name="مربع نص 2"/>
          <p:cNvSpPr txBox="1"/>
          <p:nvPr/>
        </p:nvSpPr>
        <p:spPr>
          <a:xfrm>
            <a:off x="5498758" y="1369003"/>
            <a:ext cx="2730844" cy="4002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txBody>
          <a:bodyPr wrap="square" rtlCol="1">
            <a:spAutoFit/>
          </a:bodyPr>
          <a:lstStyle/>
          <a:p>
            <a:r>
              <a:rPr lang="ar-SA" sz="2001" dirty="0"/>
              <a:t>صوت الفتحة :مقاطع مع الكتابة</a:t>
            </a:r>
            <a:endParaRPr lang="ar-OM" sz="2001" dirty="0"/>
          </a:p>
        </p:txBody>
      </p:sp>
    </p:spTree>
    <p:extLst>
      <p:ext uri="{BB962C8B-B14F-4D97-AF65-F5344CB8AC3E}">
        <p14:creationId xmlns:p14="http://schemas.microsoft.com/office/powerpoint/2010/main" val="4173220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جدول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4146843"/>
              </p:ext>
            </p:extLst>
          </p:nvPr>
        </p:nvGraphicFramePr>
        <p:xfrm>
          <a:off x="1371601" y="1962479"/>
          <a:ext cx="6857998" cy="8909312"/>
        </p:xfrm>
        <a:graphic>
          <a:graphicData uri="http://schemas.openxmlformats.org/drawingml/2006/table">
            <a:tbl>
              <a:tblPr rtl="1">
                <a:tableStyleId>{C4B1156A-380E-4F78-BDF5-A606A8083BF9}</a:tableStyleId>
              </a:tblPr>
              <a:tblGrid>
                <a:gridCol w="1384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39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37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37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15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072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سَحَبَ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كَتَبَ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نَطَقَ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نَصَحَ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سَحَرَ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254"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سَـحَبَ</a:t>
                      </a:r>
                      <a:endParaRPr lang="ar-SA" sz="1800" b="0" i="0" u="none" strike="noStrike" spc="6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كَتَبَ</a:t>
                      </a:r>
                      <a:endParaRPr lang="ar-SA" sz="1800" b="0" i="0" u="none" strike="noStrike" spc="6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نَطَقَ</a:t>
                      </a:r>
                      <a:endParaRPr lang="ar-SA" sz="1800" b="0" i="0" u="none" strike="noStrike" spc="6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نَصَحَ</a:t>
                      </a:r>
                      <a:endParaRPr lang="ar-SA" sz="1800" b="0" i="0" u="none" strike="noStrike" spc="6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سَـحَرَ</a:t>
                      </a:r>
                      <a:endParaRPr lang="ar-SA" sz="1800" b="0" i="0" u="none" strike="noStrike" spc="6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072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غَفَرَ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كَسَبَ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مَكَثَ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نَظَرَ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نَطَحَ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0254"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غَفَرَ</a:t>
                      </a:r>
                      <a:endParaRPr lang="ar-SA" sz="1800" b="0" i="0" u="none" strike="noStrike" spc="6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كَسَبَ</a:t>
                      </a:r>
                      <a:endParaRPr lang="ar-SA" sz="1800" b="0" i="0" u="none" strike="noStrike" spc="6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مَكَثَ</a:t>
                      </a:r>
                      <a:endParaRPr lang="ar-SA" sz="1800" b="0" i="0" u="none" strike="noStrike" spc="6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نَظَرَ</a:t>
                      </a:r>
                      <a:endParaRPr lang="ar-SA" sz="1800" b="0" i="0" u="none" strike="noStrike" spc="6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نَطَحَ</a:t>
                      </a:r>
                      <a:endParaRPr lang="ar-SA" sz="1800" b="0" i="0" u="none" strike="noStrike" spc="6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072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فَتَقَ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فَسَقَ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عَبَدَ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يَنَعَ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يَبَسَ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0254"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فَتَقَ</a:t>
                      </a:r>
                      <a:endParaRPr lang="ar-SA" sz="1800" b="0" i="0" u="none" strike="noStrike" spc="6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فَسَقَ</a:t>
                      </a:r>
                      <a:endParaRPr lang="ar-SA" sz="1800" b="0" i="0" u="none" strike="noStrike" spc="6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عَبَدَ</a:t>
                      </a:r>
                      <a:endParaRPr lang="ar-SA" sz="1800" b="0" i="0" u="none" strike="noStrike" spc="6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يَنَعَ</a:t>
                      </a:r>
                      <a:endParaRPr lang="ar-SA" sz="1800" b="0" i="0" u="none" strike="noStrike" spc="6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يَبَسَ</a:t>
                      </a:r>
                      <a:endParaRPr lang="ar-SA" sz="1800" b="0" i="0" u="none" strike="noStrike" spc="6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072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سَكَبَ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نَفَخَ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بَطَنَ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حَصَدَ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بَعَثَ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0254"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سَكَبَ</a:t>
                      </a:r>
                      <a:endParaRPr lang="ar-SA" sz="1800" b="0" i="0" u="none" strike="noStrike" spc="6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نَفَخَ</a:t>
                      </a:r>
                      <a:endParaRPr lang="ar-SA" sz="1800" b="0" i="0" u="none" strike="noStrike" spc="6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بَطَنَ</a:t>
                      </a:r>
                      <a:endParaRPr lang="ar-SA" sz="1800" b="0" i="0" u="none" strike="noStrike" spc="6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حَصَدَ</a:t>
                      </a:r>
                      <a:endParaRPr lang="ar-SA" sz="1800" b="0" i="0" u="none" strike="noStrike" spc="6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بَعَثَ</a:t>
                      </a:r>
                      <a:endParaRPr lang="ar-SA" sz="1800" b="0" i="0" u="none" strike="noStrike" spc="6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072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سَكَنَ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نَفَرَ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طَحَنَ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نَهَشَ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حَبَسَ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0254"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سَكَنَ</a:t>
                      </a:r>
                    </a:p>
                  </a:txBody>
                  <a:tcPr marL="63755" marR="63755" marT="9526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نَفَرَ</a:t>
                      </a:r>
                    </a:p>
                  </a:txBody>
                  <a:tcPr marL="63755" marR="63755" marT="9526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طَحَنَ</a:t>
                      </a:r>
                    </a:p>
                  </a:txBody>
                  <a:tcPr marL="63755" marR="63755" marT="9526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نَهَشَ</a:t>
                      </a:r>
                    </a:p>
                  </a:txBody>
                  <a:tcPr marL="63755" marR="63755" marT="9526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حَبَسَ</a:t>
                      </a:r>
                    </a:p>
                  </a:txBody>
                  <a:tcPr marL="63755" marR="63755" marT="9526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072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خَسَفَ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خَلَقَ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خَلَطَ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يَنَعَ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بَسَطَ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00254"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خَسَفَ</a:t>
                      </a:r>
                    </a:p>
                  </a:txBody>
                  <a:tcPr marL="63755" marR="63755" marT="9526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خَلَقَ</a:t>
                      </a:r>
                    </a:p>
                  </a:txBody>
                  <a:tcPr marL="63755" marR="63755" marT="9526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خَلَطَ</a:t>
                      </a:r>
                    </a:p>
                  </a:txBody>
                  <a:tcPr marL="63755" marR="63755" marT="9526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يَنَعَ</a:t>
                      </a:r>
                    </a:p>
                  </a:txBody>
                  <a:tcPr marL="63755" marR="63755" marT="9526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بَسَطَ</a:t>
                      </a:r>
                    </a:p>
                  </a:txBody>
                  <a:tcPr marL="63755" marR="63755" marT="9526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9072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فَعَلَ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بَلَغَ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حَلَبَ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جَلَسَ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حَضَرَ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00254"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فَعَلَ</a:t>
                      </a:r>
                    </a:p>
                  </a:txBody>
                  <a:tcPr marL="63755" marR="63755" marT="9526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بَلَغَ</a:t>
                      </a:r>
                    </a:p>
                  </a:txBody>
                  <a:tcPr marL="63755" marR="63755" marT="9526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حَلَبَ</a:t>
                      </a:r>
                    </a:p>
                  </a:txBody>
                  <a:tcPr marL="63755" marR="63755" marT="9526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جَلَسَ</a:t>
                      </a:r>
                    </a:p>
                  </a:txBody>
                  <a:tcPr marL="63755" marR="63755" marT="9526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حَضَرَ</a:t>
                      </a:r>
                    </a:p>
                  </a:txBody>
                  <a:tcPr marL="63755" marR="63755" marT="9526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9072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جَمَعَ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جَمَلَ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حَلَقَ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جَهَرَ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حَكَمَ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90728"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جَمَعَ</a:t>
                      </a:r>
                      <a:endParaRPr lang="en-US" sz="3200" b="0" i="0" u="none" strike="noStrike" kern="1200" spc="600" dirty="0">
                        <a:solidFill>
                          <a:srgbClr val="000000"/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جَمَلَ</a:t>
                      </a:r>
                      <a:endParaRPr lang="en-US" sz="3200" b="0" i="0" u="none" strike="noStrike" kern="1200" spc="600" dirty="0">
                        <a:solidFill>
                          <a:srgbClr val="000000"/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حَلَقَ</a:t>
                      </a:r>
                      <a:endParaRPr lang="en-US" sz="3200" b="0" i="0" u="none" strike="noStrike" kern="1200" spc="600" dirty="0">
                        <a:solidFill>
                          <a:srgbClr val="000000"/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جَهَرَ</a:t>
                      </a:r>
                      <a:endParaRPr lang="en-US" sz="3200" b="0" i="0" u="none" strike="noStrike" kern="1200" spc="600" dirty="0">
                        <a:solidFill>
                          <a:srgbClr val="000000"/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حَكَمَ</a:t>
                      </a:r>
                      <a:endParaRPr lang="en-US" sz="3200" b="0" i="0" u="none" strike="noStrike" kern="1200" spc="600" dirty="0">
                        <a:solidFill>
                          <a:srgbClr val="000000"/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49072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بَتَرَ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جَنَحَ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حَمَلَ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سَكَبَ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سَحَلَ</a:t>
                      </a:r>
                      <a:endParaRPr lang="en-US" sz="11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500254"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بَتَرَ</a:t>
                      </a:r>
                    </a:p>
                  </a:txBody>
                  <a:tcPr marL="63755" marR="63755" marT="9526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جَنَحَ</a:t>
                      </a:r>
                    </a:p>
                  </a:txBody>
                  <a:tcPr marL="63755" marR="63755" marT="9526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حَمَلَ</a:t>
                      </a:r>
                    </a:p>
                  </a:txBody>
                  <a:tcPr marL="63755" marR="63755" marT="9526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سَكَبَ</a:t>
                      </a:r>
                    </a:p>
                  </a:txBody>
                  <a:tcPr marL="63755" marR="63755" marT="9526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سَحَلَ</a:t>
                      </a:r>
                    </a:p>
                  </a:txBody>
                  <a:tcPr marL="63755" marR="63755" marT="9526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3" name="مربع نص 2"/>
          <p:cNvSpPr txBox="1"/>
          <p:nvPr/>
        </p:nvSpPr>
        <p:spPr>
          <a:xfrm>
            <a:off x="5844749" y="1538749"/>
            <a:ext cx="2378683" cy="4002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txBody>
          <a:bodyPr wrap="square" rtlCol="1">
            <a:spAutoFit/>
          </a:bodyPr>
          <a:lstStyle/>
          <a:p>
            <a:r>
              <a:rPr lang="ar-SA" sz="2001" dirty="0"/>
              <a:t>ترديد صوت الفتحة (كلمة)</a:t>
            </a:r>
            <a:endParaRPr lang="ar-OM" sz="2001" dirty="0"/>
          </a:p>
        </p:txBody>
      </p:sp>
    </p:spTree>
    <p:extLst>
      <p:ext uri="{BB962C8B-B14F-4D97-AF65-F5344CB8AC3E}">
        <p14:creationId xmlns:p14="http://schemas.microsoft.com/office/powerpoint/2010/main" val="3405733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جدول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5566878"/>
              </p:ext>
            </p:extLst>
          </p:nvPr>
        </p:nvGraphicFramePr>
        <p:xfrm>
          <a:off x="1371601" y="1962479"/>
          <a:ext cx="6857998" cy="8909312"/>
        </p:xfrm>
        <a:graphic>
          <a:graphicData uri="http://schemas.openxmlformats.org/drawingml/2006/table">
            <a:tbl>
              <a:tblPr rtl="1">
                <a:tableStyleId>{C4B1156A-380E-4F78-BDF5-A606A8083BF9}</a:tableStyleId>
              </a:tblPr>
              <a:tblGrid>
                <a:gridCol w="1384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39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37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37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15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072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سَحَبَ</a:t>
                      </a:r>
                      <a:endParaRPr lang="en-US" sz="11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كَتَبَ</a:t>
                      </a:r>
                      <a:endParaRPr lang="en-US" sz="11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نَطَقَ</a:t>
                      </a:r>
                      <a:endParaRPr lang="en-US" sz="11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نَصَحَ</a:t>
                      </a:r>
                      <a:endParaRPr lang="en-US" sz="11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سَحَرَ</a:t>
                      </a:r>
                      <a:endParaRPr lang="en-US" sz="11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254"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سَـحَبَ</a:t>
                      </a:r>
                      <a:endParaRPr lang="ar-SA" sz="1800" b="0" i="0" u="none" strike="noStrike" spc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كَتَبَ</a:t>
                      </a:r>
                      <a:endParaRPr lang="ar-SA" sz="1800" b="0" i="0" u="none" strike="noStrike" spc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نَطَقَ</a:t>
                      </a:r>
                      <a:endParaRPr lang="ar-SA" sz="1800" b="0" i="0" u="none" strike="noStrike" spc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نَصَحَ</a:t>
                      </a:r>
                      <a:endParaRPr lang="ar-SA" sz="1800" b="0" i="0" u="none" strike="noStrike" spc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سَـحَرَ</a:t>
                      </a:r>
                      <a:endParaRPr lang="ar-SA" sz="1800" b="0" i="0" u="none" strike="noStrike" spc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072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غَفَرَ</a:t>
                      </a:r>
                      <a:endParaRPr lang="en-US" sz="11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كَسَبَ</a:t>
                      </a:r>
                      <a:endParaRPr lang="en-US" sz="11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مَكَثَ</a:t>
                      </a:r>
                      <a:endParaRPr lang="en-US" sz="11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نَظَرَ</a:t>
                      </a:r>
                      <a:endParaRPr lang="en-US" sz="11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نَطَحَ</a:t>
                      </a:r>
                      <a:endParaRPr lang="en-US" sz="11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0254"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غَفَرَ</a:t>
                      </a:r>
                      <a:endParaRPr lang="ar-SA" sz="1800" b="0" i="0" u="none" strike="noStrike" spc="6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كَسَبَ</a:t>
                      </a:r>
                      <a:endParaRPr lang="ar-SA" sz="1800" b="0" i="0" u="none" strike="noStrike" spc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مَكَثَ</a:t>
                      </a:r>
                      <a:endParaRPr lang="ar-SA" sz="1800" b="0" i="0" u="none" strike="noStrike" spc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نَظَرَ</a:t>
                      </a:r>
                      <a:endParaRPr lang="ar-SA" sz="1800" b="0" i="0" u="none" strike="noStrike" spc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نَطَحَ</a:t>
                      </a:r>
                      <a:endParaRPr lang="ar-SA" sz="1800" b="0" i="0" u="none" strike="noStrike" spc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072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فَتَقَ</a:t>
                      </a:r>
                      <a:endParaRPr lang="en-US" sz="11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فَسَقَ</a:t>
                      </a:r>
                      <a:endParaRPr lang="en-US" sz="11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عَبَدَ</a:t>
                      </a:r>
                      <a:endParaRPr lang="en-US" sz="11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يَنَعَ</a:t>
                      </a:r>
                      <a:endParaRPr lang="en-US" sz="11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يَبَسَ</a:t>
                      </a:r>
                      <a:endParaRPr lang="en-US" sz="11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0254"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فَتَقَ</a:t>
                      </a:r>
                      <a:endParaRPr lang="ar-SA" sz="1800" b="0" i="0" u="none" strike="noStrike" spc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فَسَقَ</a:t>
                      </a:r>
                      <a:endParaRPr lang="ar-SA" sz="1800" b="0" i="0" u="none" strike="noStrike" spc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عَبَدَ</a:t>
                      </a:r>
                      <a:endParaRPr lang="ar-SA" sz="1800" b="0" i="0" u="none" strike="noStrike" spc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يَنَعَ</a:t>
                      </a:r>
                      <a:endParaRPr lang="ar-SA" sz="1800" b="0" i="0" u="none" strike="noStrike" spc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يَبَسَ</a:t>
                      </a:r>
                      <a:endParaRPr lang="ar-SA" sz="1800" b="0" i="0" u="none" strike="noStrike" spc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072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سَكَبَ</a:t>
                      </a:r>
                      <a:endParaRPr lang="en-US" sz="11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نَفَخَ</a:t>
                      </a:r>
                      <a:endParaRPr lang="en-US" sz="11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بَطَنَ</a:t>
                      </a:r>
                      <a:endParaRPr lang="en-US" sz="11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حَصَدَ</a:t>
                      </a:r>
                      <a:endParaRPr lang="en-US" sz="11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بَعَثَ</a:t>
                      </a:r>
                      <a:endParaRPr lang="en-US" sz="11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0254"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سَكَبَ</a:t>
                      </a:r>
                      <a:endParaRPr lang="ar-SA" sz="1800" b="0" i="0" u="none" strike="noStrike" spc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نَفَخَ</a:t>
                      </a:r>
                      <a:endParaRPr lang="ar-SA" sz="1800" b="0" i="0" u="none" strike="noStrike" spc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بَطَنَ</a:t>
                      </a:r>
                      <a:endParaRPr lang="ar-SA" sz="1800" b="0" i="0" u="none" strike="noStrike" spc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حَصَدَ</a:t>
                      </a:r>
                      <a:endParaRPr lang="ar-SA" sz="1800" b="0" i="0" u="none" strike="noStrike" spc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بَعَثَ</a:t>
                      </a:r>
                      <a:endParaRPr lang="ar-SA" sz="1800" b="0" i="0" u="none" strike="noStrike" spc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072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سَكَنَ</a:t>
                      </a:r>
                      <a:endParaRPr lang="en-US" sz="11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نَفَرَ</a:t>
                      </a:r>
                      <a:endParaRPr lang="en-US" sz="11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طَحَنَ</a:t>
                      </a:r>
                      <a:endParaRPr lang="en-US" sz="11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نَهَشَ</a:t>
                      </a:r>
                      <a:endParaRPr lang="en-US" sz="11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حَبَسَ</a:t>
                      </a:r>
                      <a:endParaRPr lang="en-US" sz="11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0254"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سَكَنَ</a:t>
                      </a:r>
                    </a:p>
                  </a:txBody>
                  <a:tcPr marL="63755" marR="63755" marT="9526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نَفَرَ</a:t>
                      </a:r>
                    </a:p>
                  </a:txBody>
                  <a:tcPr marL="63755" marR="63755" marT="9526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طَحَنَ</a:t>
                      </a:r>
                    </a:p>
                  </a:txBody>
                  <a:tcPr marL="63755" marR="63755" marT="9526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نَهَشَ</a:t>
                      </a:r>
                    </a:p>
                  </a:txBody>
                  <a:tcPr marL="63755" marR="63755" marT="9526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حَبَسَ</a:t>
                      </a:r>
                    </a:p>
                  </a:txBody>
                  <a:tcPr marL="63755" marR="63755" marT="9526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072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خَسَفَ</a:t>
                      </a:r>
                      <a:endParaRPr lang="en-US" sz="11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خَلَقَ</a:t>
                      </a:r>
                      <a:endParaRPr lang="en-US" sz="11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خَلَطَ</a:t>
                      </a:r>
                      <a:endParaRPr lang="en-US" sz="11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يَنَعَ</a:t>
                      </a:r>
                      <a:endParaRPr lang="en-US" sz="11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بَسَطَ</a:t>
                      </a:r>
                      <a:endParaRPr lang="en-US" sz="11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00254"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خَسَفَ</a:t>
                      </a:r>
                    </a:p>
                  </a:txBody>
                  <a:tcPr marL="63755" marR="63755" marT="9526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خَلَقَ</a:t>
                      </a:r>
                    </a:p>
                  </a:txBody>
                  <a:tcPr marL="63755" marR="63755" marT="9526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خَلَطَ</a:t>
                      </a:r>
                    </a:p>
                  </a:txBody>
                  <a:tcPr marL="63755" marR="63755" marT="9526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يَنَعَ</a:t>
                      </a:r>
                    </a:p>
                  </a:txBody>
                  <a:tcPr marL="63755" marR="63755" marT="9526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بَسَطَ</a:t>
                      </a:r>
                    </a:p>
                  </a:txBody>
                  <a:tcPr marL="63755" marR="63755" marT="9526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9072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فَعَلَ</a:t>
                      </a:r>
                      <a:endParaRPr lang="en-US" sz="11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بَلَغَ</a:t>
                      </a:r>
                      <a:endParaRPr lang="en-US" sz="11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حَلَبَ</a:t>
                      </a:r>
                      <a:endParaRPr lang="en-US" sz="11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جَلَسَ</a:t>
                      </a:r>
                      <a:endParaRPr lang="en-US" sz="11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حَضَرَ</a:t>
                      </a:r>
                      <a:endParaRPr lang="en-US" sz="11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00254"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فَعَلَ</a:t>
                      </a:r>
                    </a:p>
                  </a:txBody>
                  <a:tcPr marL="63755" marR="63755" marT="9526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بَلَغَ</a:t>
                      </a:r>
                    </a:p>
                  </a:txBody>
                  <a:tcPr marL="63755" marR="63755" marT="9526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حَلَبَ</a:t>
                      </a:r>
                    </a:p>
                  </a:txBody>
                  <a:tcPr marL="63755" marR="63755" marT="9526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جَلَسَ</a:t>
                      </a:r>
                    </a:p>
                  </a:txBody>
                  <a:tcPr marL="63755" marR="63755" marT="9526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حَضَرَ</a:t>
                      </a:r>
                    </a:p>
                  </a:txBody>
                  <a:tcPr marL="63755" marR="63755" marT="9526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9072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جَمَعَ</a:t>
                      </a:r>
                      <a:endParaRPr lang="en-US" sz="11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جَمَلَ</a:t>
                      </a:r>
                      <a:endParaRPr lang="en-US" sz="11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حَلَقَ</a:t>
                      </a:r>
                      <a:endParaRPr lang="en-US" sz="11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جَهَرَ</a:t>
                      </a:r>
                      <a:endParaRPr lang="en-US" sz="11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حَكَمَ</a:t>
                      </a:r>
                      <a:endParaRPr lang="en-US" sz="11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90728"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جَمَعَ</a:t>
                      </a:r>
                      <a:endParaRPr lang="en-US" sz="3200" b="0" i="0" u="none" strike="noStrike" kern="1200" spc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جَمَلَ</a:t>
                      </a:r>
                      <a:endParaRPr lang="en-US" sz="3200" b="0" i="0" u="none" strike="noStrike" kern="1200" spc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حَلَقَ</a:t>
                      </a:r>
                      <a:endParaRPr lang="en-US" sz="3200" b="0" i="0" u="none" strike="noStrike" kern="1200" spc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جَهَرَ</a:t>
                      </a:r>
                      <a:endParaRPr lang="en-US" sz="3200" b="0" i="0" u="none" strike="noStrike" kern="1200" spc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حَكَمَ</a:t>
                      </a:r>
                      <a:endParaRPr lang="en-US" sz="3200" b="0" i="0" u="none" strike="noStrike" kern="1200" spc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49072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بَتَرَ</a:t>
                      </a:r>
                      <a:endParaRPr lang="en-US" sz="11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جَنَحَ</a:t>
                      </a:r>
                      <a:endParaRPr lang="en-US" sz="11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حَمَلَ</a:t>
                      </a:r>
                      <a:endParaRPr lang="en-US" sz="11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سَكَبَ</a:t>
                      </a:r>
                      <a:endParaRPr lang="en-US" sz="11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سَحَلَ</a:t>
                      </a:r>
                      <a:endParaRPr lang="en-US" sz="11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500254"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بَتَرَ</a:t>
                      </a:r>
                    </a:p>
                  </a:txBody>
                  <a:tcPr marL="63755" marR="63755" marT="9526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جَنَحَ</a:t>
                      </a:r>
                    </a:p>
                  </a:txBody>
                  <a:tcPr marL="63755" marR="63755" marT="9526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حَمَلَ</a:t>
                      </a:r>
                    </a:p>
                  </a:txBody>
                  <a:tcPr marL="63755" marR="63755" marT="9526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سَكَبَ</a:t>
                      </a:r>
                    </a:p>
                  </a:txBody>
                  <a:tcPr marL="63755" marR="63755" marT="9526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spc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سَحَلَ</a:t>
                      </a:r>
                    </a:p>
                  </a:txBody>
                  <a:tcPr marL="63755" marR="63755" marT="9526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3" name="مربع نص 2"/>
          <p:cNvSpPr txBox="1"/>
          <p:nvPr/>
        </p:nvSpPr>
        <p:spPr>
          <a:xfrm>
            <a:off x="2930767" y="1439259"/>
            <a:ext cx="5298832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txBody>
          <a:bodyPr wrap="square" rtlCol="1">
            <a:spAutoFit/>
          </a:bodyPr>
          <a:lstStyle/>
          <a:p>
            <a:r>
              <a:rPr lang="ar-SA" sz="2800" dirty="0"/>
              <a:t>صوت الفتحة :مقاطع مع كتابة جميع الكلمات</a:t>
            </a:r>
            <a:endParaRPr lang="ar-OM" sz="2800" dirty="0"/>
          </a:p>
        </p:txBody>
      </p:sp>
    </p:spTree>
    <p:extLst>
      <p:ext uri="{BB962C8B-B14F-4D97-AF65-F5344CB8AC3E}">
        <p14:creationId xmlns:p14="http://schemas.microsoft.com/office/powerpoint/2010/main" val="2997467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6246532"/>
              </p:ext>
            </p:extLst>
          </p:nvPr>
        </p:nvGraphicFramePr>
        <p:xfrm>
          <a:off x="1041400" y="2159794"/>
          <a:ext cx="7188203" cy="8838409"/>
        </p:xfrm>
        <a:graphic>
          <a:graphicData uri="http://schemas.openxmlformats.org/drawingml/2006/table">
            <a:tbl>
              <a:tblPr rtl="1">
                <a:tableStyleId>{C4B1156A-380E-4F78-BDF5-A606A8083BF9}</a:tableStyleId>
              </a:tblPr>
              <a:tblGrid>
                <a:gridCol w="2415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55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69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40547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800" spc="6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دَرَسَ وَكَتَبَ</a:t>
                      </a:r>
                      <a:endParaRPr lang="en-US" sz="2000" spc="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800" spc="6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غَسَلَ وَمَسَحَ</a:t>
                      </a:r>
                      <a:endParaRPr lang="en-US" sz="2000" spc="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800" spc="6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وَقَفَ وَ جَلَسَ </a:t>
                      </a:r>
                      <a:endParaRPr lang="en-US" sz="2000" spc="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0955"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دَرَسَ وَكَتَبَ</a:t>
                      </a:r>
                      <a:endParaRPr lang="ar-SA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غَسَلَ وَمَسَحَ</a:t>
                      </a:r>
                      <a:endParaRPr lang="ar-SA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وَقَفَ وَ جَلَسَ </a:t>
                      </a:r>
                      <a:endParaRPr lang="ar-SA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0955"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8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دَرَسَ وَكَتَبَ</a:t>
                      </a:r>
                      <a:endParaRPr lang="ar-SA" sz="1800" b="0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8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غَسَلَ وَمَسَحَ</a:t>
                      </a:r>
                      <a:endParaRPr lang="ar-SA" sz="1800" b="0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8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وَقَفَ وَ جَلَسَ </a:t>
                      </a:r>
                      <a:endParaRPr lang="ar-SA" sz="1800" b="0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3979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800" spc="6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نَظَرَ وَقَعَدَ</a:t>
                      </a:r>
                      <a:endParaRPr lang="en-US" sz="2000" spc="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800" spc="6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قَرَأَ وَجَـهَرَ</a:t>
                      </a:r>
                      <a:endParaRPr lang="en-US" sz="2000" spc="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800" spc="6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غَرَسَ وَنَبَتَ  </a:t>
                      </a:r>
                      <a:endParaRPr lang="en-US" sz="2000" spc="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0955"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نَظَرَ وَقَعَدَ</a:t>
                      </a:r>
                      <a:endParaRPr lang="ar-SA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قَرَأَ وَجَهَرَ</a:t>
                      </a:r>
                      <a:endParaRPr lang="ar-SA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غَرَسَ وَنَبَتَ  </a:t>
                      </a:r>
                      <a:endParaRPr lang="ar-SA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0955"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800" b="0" i="0" u="none" strike="noStrike" kern="12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نَظَرَ وَقَعَدَ</a:t>
                      </a:r>
                      <a:endParaRPr lang="ar-SA" sz="1800" b="0" i="0" u="none" strike="noStrike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8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قَرَأَ وَجَهَرَ</a:t>
                      </a:r>
                      <a:endParaRPr lang="ar-SA" sz="1800" b="0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8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غَرَسَ وَنَبَتَ  </a:t>
                      </a:r>
                      <a:endParaRPr lang="ar-SA" sz="1800" b="0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72334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800" spc="6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رَكَعَ وَسَـجَدَ</a:t>
                      </a:r>
                      <a:endParaRPr lang="en-US" sz="2000" spc="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800" spc="6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طَحَنَ وَخَبَزَ</a:t>
                      </a:r>
                      <a:endParaRPr lang="en-US" sz="2000" spc="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800" spc="6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خَرَجَ وَرَجَعَ</a:t>
                      </a:r>
                      <a:endParaRPr lang="en-US" sz="2000" spc="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30955"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رَكَعَ وَسَجَدَ</a:t>
                      </a:r>
                      <a:endParaRPr lang="ar-SA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800" b="0" i="0" u="none" strike="noStrike" kern="120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طَحَنَ وَخَبَزَ</a:t>
                      </a:r>
                      <a:endParaRPr lang="ar-SA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خَرَجَ وَرَجَعَ</a:t>
                      </a:r>
                      <a:endParaRPr lang="ar-SA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30955"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8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رَكَعَ وَسَجَدَ</a:t>
                      </a:r>
                      <a:endParaRPr lang="ar-SA" sz="1800" b="0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8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طَحَنَ وَخَبَزَ</a:t>
                      </a:r>
                      <a:endParaRPr lang="ar-SA" sz="1800" b="0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8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خَرَجَ وَرَجَعَ</a:t>
                      </a:r>
                      <a:endParaRPr lang="ar-SA" sz="1800" b="0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مربع نص 2"/>
          <p:cNvSpPr txBox="1"/>
          <p:nvPr/>
        </p:nvSpPr>
        <p:spPr>
          <a:xfrm>
            <a:off x="6369904" y="1759685"/>
            <a:ext cx="1859698" cy="4002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txBody>
          <a:bodyPr wrap="square" rtlCol="1">
            <a:spAutoFit/>
          </a:bodyPr>
          <a:lstStyle/>
          <a:p>
            <a:r>
              <a:rPr lang="ar-SA" sz="2001" dirty="0"/>
              <a:t>قراءة وكتابة</a:t>
            </a:r>
            <a:endParaRPr lang="ar-OM" sz="2001" dirty="0"/>
          </a:p>
        </p:txBody>
      </p:sp>
    </p:spTree>
    <p:extLst>
      <p:ext uri="{BB962C8B-B14F-4D97-AF65-F5344CB8AC3E}">
        <p14:creationId xmlns:p14="http://schemas.microsoft.com/office/powerpoint/2010/main" val="1299004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892730" y="1123406"/>
            <a:ext cx="1698172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SA" sz="3600" dirty="0"/>
              <a:t>إملاء</a:t>
            </a:r>
            <a:endParaRPr lang="ar-OM" sz="3600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8472236"/>
              </p:ext>
            </p:extLst>
          </p:nvPr>
        </p:nvGraphicFramePr>
        <p:xfrm>
          <a:off x="992775" y="1985550"/>
          <a:ext cx="7498081" cy="9353008"/>
        </p:xfrm>
        <a:graphic>
          <a:graphicData uri="http://schemas.openxmlformats.org/drawingml/2006/table">
            <a:tbl>
              <a:tblPr rtl="1" firstRow="1" bandRow="1">
                <a:tableStyleId>{ED083AE6-46FA-4A59-8FB0-9F97EB10719F}</a:tableStyleId>
              </a:tblPr>
              <a:tblGrid>
                <a:gridCol w="8621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19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19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19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69126">
                <a:tc>
                  <a:txBody>
                    <a:bodyPr/>
                    <a:lstStyle/>
                    <a:p>
                      <a:pPr marL="0" indent="0" rtl="1">
                        <a:buFont typeface="+mj-lt"/>
                        <a:buNone/>
                      </a:pPr>
                      <a:r>
                        <a:rPr lang="ar-SA" sz="4800" dirty="0"/>
                        <a:t>1</a:t>
                      </a:r>
                      <a:endParaRPr lang="ar-OM" sz="4800" dirty="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 dirty="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 dirty="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 dirty="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9126">
                <a:tc>
                  <a:txBody>
                    <a:bodyPr/>
                    <a:lstStyle/>
                    <a:p>
                      <a:pPr marL="0" indent="0" rtl="1">
                        <a:buFont typeface="+mj-lt"/>
                        <a:buNone/>
                      </a:pPr>
                      <a:r>
                        <a:rPr lang="ar-SA" sz="4800" dirty="0"/>
                        <a:t>2</a:t>
                      </a:r>
                      <a:endParaRPr lang="ar-OM" sz="4800" dirty="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 dirty="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 dirty="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9126">
                <a:tc>
                  <a:txBody>
                    <a:bodyPr/>
                    <a:lstStyle/>
                    <a:p>
                      <a:pPr marL="0" indent="0" rtl="1">
                        <a:buFont typeface="+mj-lt"/>
                        <a:buNone/>
                      </a:pPr>
                      <a:r>
                        <a:rPr lang="ar-SA" sz="4800" dirty="0"/>
                        <a:t>3</a:t>
                      </a:r>
                      <a:endParaRPr lang="ar-OM" sz="4800" dirty="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 dirty="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9126">
                <a:tc>
                  <a:txBody>
                    <a:bodyPr/>
                    <a:lstStyle/>
                    <a:p>
                      <a:pPr marL="0" indent="0" rtl="1">
                        <a:buFont typeface="+mj-lt"/>
                        <a:buNone/>
                      </a:pPr>
                      <a:r>
                        <a:rPr lang="ar-SA" sz="4800" dirty="0"/>
                        <a:t>4</a:t>
                      </a:r>
                      <a:endParaRPr lang="ar-OM" sz="4800" dirty="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 dirty="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69126">
                <a:tc>
                  <a:txBody>
                    <a:bodyPr/>
                    <a:lstStyle/>
                    <a:p>
                      <a:pPr marL="0" indent="0" rtl="1">
                        <a:buFont typeface="+mj-lt"/>
                        <a:buNone/>
                      </a:pPr>
                      <a:r>
                        <a:rPr lang="ar-SA" sz="4800" dirty="0"/>
                        <a:t>5</a:t>
                      </a:r>
                      <a:endParaRPr lang="ar-OM" sz="4800" dirty="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 dirty="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69126">
                <a:tc>
                  <a:txBody>
                    <a:bodyPr/>
                    <a:lstStyle/>
                    <a:p>
                      <a:pPr marL="0" indent="0" rtl="1">
                        <a:buFont typeface="+mj-lt"/>
                        <a:buNone/>
                      </a:pPr>
                      <a:r>
                        <a:rPr lang="ar-SA" sz="4800" dirty="0"/>
                        <a:t>6</a:t>
                      </a:r>
                      <a:endParaRPr lang="ar-OM" sz="4800" dirty="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 dirty="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69126">
                <a:tc>
                  <a:txBody>
                    <a:bodyPr/>
                    <a:lstStyle/>
                    <a:p>
                      <a:pPr marL="0" indent="0" rtl="1">
                        <a:buFont typeface="+mj-lt"/>
                        <a:buNone/>
                      </a:pPr>
                      <a:r>
                        <a:rPr lang="ar-SA" sz="4800" dirty="0"/>
                        <a:t>7</a:t>
                      </a:r>
                      <a:endParaRPr lang="ar-OM" sz="4800" dirty="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 dirty="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69126">
                <a:tc>
                  <a:txBody>
                    <a:bodyPr/>
                    <a:lstStyle/>
                    <a:p>
                      <a:pPr marL="0" indent="0" rtl="1">
                        <a:buFont typeface="+mj-lt"/>
                        <a:buNone/>
                      </a:pPr>
                      <a:r>
                        <a:rPr lang="ar-SA" sz="4800" dirty="0"/>
                        <a:t>8</a:t>
                      </a:r>
                      <a:endParaRPr lang="ar-OM" sz="4800" dirty="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 dirty="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8191602"/>
              </p:ext>
            </p:extLst>
          </p:nvPr>
        </p:nvGraphicFramePr>
        <p:xfrm>
          <a:off x="992775" y="2779119"/>
          <a:ext cx="6635934" cy="8183882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66359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69126">
                <a:tc>
                  <a:txBody>
                    <a:bodyPr/>
                    <a:lstStyle/>
                    <a:p>
                      <a:pPr rtl="1"/>
                      <a:endParaRPr lang="ar-OM" sz="1100" dirty="0"/>
                    </a:p>
                  </a:txBody>
                  <a:tcPr>
                    <a:lnL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9126">
                <a:tc>
                  <a:txBody>
                    <a:bodyPr/>
                    <a:lstStyle/>
                    <a:p>
                      <a:pPr rtl="1"/>
                      <a:endParaRPr lang="ar-OM" sz="1100" dirty="0"/>
                    </a:p>
                  </a:txBody>
                  <a:tcPr>
                    <a:lnL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9126">
                <a:tc>
                  <a:txBody>
                    <a:bodyPr/>
                    <a:lstStyle/>
                    <a:p>
                      <a:pPr rtl="1"/>
                      <a:endParaRPr lang="ar-OM" sz="1100" dirty="0"/>
                    </a:p>
                  </a:txBody>
                  <a:tcPr>
                    <a:lnL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9126">
                <a:tc>
                  <a:txBody>
                    <a:bodyPr/>
                    <a:lstStyle/>
                    <a:p>
                      <a:pPr rtl="1"/>
                      <a:endParaRPr lang="ar-OM" sz="1100" dirty="0"/>
                    </a:p>
                  </a:txBody>
                  <a:tcPr>
                    <a:lnL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69126">
                <a:tc>
                  <a:txBody>
                    <a:bodyPr/>
                    <a:lstStyle/>
                    <a:p>
                      <a:pPr rtl="1"/>
                      <a:endParaRPr lang="ar-OM" sz="1100" dirty="0"/>
                    </a:p>
                  </a:txBody>
                  <a:tcPr>
                    <a:lnL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69126">
                <a:tc>
                  <a:txBody>
                    <a:bodyPr/>
                    <a:lstStyle/>
                    <a:p>
                      <a:pPr rtl="1"/>
                      <a:endParaRPr lang="ar-OM" sz="1100" dirty="0"/>
                    </a:p>
                  </a:txBody>
                  <a:tcPr>
                    <a:lnL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69126">
                <a:tc>
                  <a:txBody>
                    <a:bodyPr/>
                    <a:lstStyle/>
                    <a:p>
                      <a:pPr rtl="1"/>
                      <a:endParaRPr lang="ar-OM" sz="1100" dirty="0"/>
                    </a:p>
                  </a:txBody>
                  <a:tcPr>
                    <a:lnL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83764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3827436"/>
              </p:ext>
            </p:extLst>
          </p:nvPr>
        </p:nvGraphicFramePr>
        <p:xfrm>
          <a:off x="1348743" y="2316010"/>
          <a:ext cx="6857997" cy="8056234"/>
        </p:xfrm>
        <a:graphic>
          <a:graphicData uri="http://schemas.openxmlformats.org/drawingml/2006/table">
            <a:tbl>
              <a:tblPr rtl="1">
                <a:tableStyleId>{C4B1156A-380E-4F78-BDF5-A606A8083BF9}</a:tableStyleId>
              </a:tblPr>
              <a:tblGrid>
                <a:gridCol w="9753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53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53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59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4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4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68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7055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إِ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بِ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تِ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ثِ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جِ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حِ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خِ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055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إِ</a:t>
                      </a:r>
                      <a:endParaRPr lang="en-US" sz="43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بِ</a:t>
                      </a:r>
                      <a:endParaRPr lang="en-US" sz="43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تِ</a:t>
                      </a:r>
                      <a:endParaRPr lang="en-US" sz="43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ثِ</a:t>
                      </a:r>
                      <a:endParaRPr lang="en-US" sz="43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جِ</a:t>
                      </a:r>
                      <a:endParaRPr lang="en-US" sz="43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حِ</a:t>
                      </a:r>
                      <a:endParaRPr lang="en-US" sz="43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خِ</a:t>
                      </a:r>
                      <a:endParaRPr lang="en-US" sz="43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055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43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43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43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43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43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43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43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055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دِ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ذِ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رِ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زِ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سِ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شِ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صِ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0085">
                <a:tc>
                  <a:txBody>
                    <a:bodyPr/>
                    <a:lstStyle/>
                    <a:p>
                      <a:pPr marL="0" algn="ctr" rtl="1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3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دِ</a:t>
                      </a:r>
                      <a:endParaRPr lang="ar-SA" sz="1800" b="0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3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ذِ</a:t>
                      </a:r>
                      <a:endParaRPr lang="ar-SA" sz="1800" b="0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3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رِ</a:t>
                      </a:r>
                      <a:endParaRPr lang="ar-SA" sz="1800" b="0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3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زِ</a:t>
                      </a:r>
                      <a:endParaRPr lang="ar-SA" sz="1800" b="0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3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سِ</a:t>
                      </a:r>
                      <a:endParaRPr lang="ar-SA" sz="1800" b="0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3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شِ</a:t>
                      </a:r>
                      <a:endParaRPr lang="ar-SA" sz="1800" b="0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3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صِ</a:t>
                      </a:r>
                      <a:endParaRPr lang="ar-SA" sz="1800" b="0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055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055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ضِ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طِ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ظِ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عِ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kern="1200" dirty="0">
                          <a:solidFill>
                            <a:schemeClr val="dk1"/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غِ</a:t>
                      </a:r>
                      <a:endParaRPr lang="en-US" sz="4300" kern="1200" dirty="0">
                        <a:solidFill>
                          <a:schemeClr val="dk1"/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فِ</a:t>
                      </a:r>
                      <a:endParaRPr lang="en-US" sz="430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قِ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7055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ضِ</a:t>
                      </a:r>
                      <a:endParaRPr lang="en-US" sz="43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طِ</a:t>
                      </a:r>
                      <a:endParaRPr lang="en-US" sz="43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ظِ</a:t>
                      </a:r>
                      <a:endParaRPr lang="en-US" sz="43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عِ</a:t>
                      </a:r>
                      <a:endParaRPr lang="en-US" sz="43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غِ</a:t>
                      </a:r>
                      <a:endParaRPr lang="en-US" sz="4300" kern="12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فِ</a:t>
                      </a:r>
                      <a:endParaRPr lang="en-US" sz="43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قِ</a:t>
                      </a:r>
                      <a:endParaRPr lang="en-US" sz="43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7055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4300" kern="1200" dirty="0">
                        <a:solidFill>
                          <a:schemeClr val="dk1"/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4300" kern="1200" dirty="0">
                        <a:solidFill>
                          <a:schemeClr val="dk1"/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4300" kern="1200" dirty="0">
                        <a:solidFill>
                          <a:schemeClr val="dk1"/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4300" kern="1200" dirty="0">
                        <a:solidFill>
                          <a:schemeClr val="dk1"/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4300" kern="1200" dirty="0">
                        <a:solidFill>
                          <a:schemeClr val="dk1"/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4300" kern="1200" dirty="0">
                        <a:solidFill>
                          <a:schemeClr val="dk1"/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4300" kern="1200" dirty="0">
                        <a:solidFill>
                          <a:schemeClr val="dk1"/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7055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kern="1200" dirty="0">
                          <a:solidFill>
                            <a:schemeClr val="dk1"/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كِ</a:t>
                      </a:r>
                      <a:endParaRPr lang="en-US" sz="4300" kern="1200" dirty="0">
                        <a:solidFill>
                          <a:schemeClr val="dk1"/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kern="1200" dirty="0">
                          <a:solidFill>
                            <a:schemeClr val="dk1"/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لِ</a:t>
                      </a:r>
                      <a:endParaRPr lang="en-US" sz="4300" kern="1200" dirty="0">
                        <a:solidFill>
                          <a:schemeClr val="dk1"/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kern="1200" dirty="0">
                          <a:solidFill>
                            <a:schemeClr val="dk1"/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مِ</a:t>
                      </a:r>
                      <a:endParaRPr lang="en-US" sz="4300" kern="1200" dirty="0">
                        <a:solidFill>
                          <a:schemeClr val="dk1"/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kern="1200" dirty="0">
                          <a:solidFill>
                            <a:schemeClr val="dk1"/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نِ</a:t>
                      </a:r>
                      <a:endParaRPr lang="en-US" sz="4300" kern="1200" dirty="0">
                        <a:solidFill>
                          <a:schemeClr val="dk1"/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kern="1200" dirty="0">
                          <a:solidFill>
                            <a:schemeClr val="dk1"/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هِـ</a:t>
                      </a:r>
                      <a:endParaRPr lang="en-US" sz="4300" kern="1200" dirty="0">
                        <a:solidFill>
                          <a:schemeClr val="dk1"/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وِ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يِ</a:t>
                      </a: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7055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كِ</a:t>
                      </a:r>
                      <a:endParaRPr lang="en-US" sz="4300" kern="12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لِ</a:t>
                      </a:r>
                      <a:endParaRPr lang="en-US" sz="4300" kern="12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مِ</a:t>
                      </a:r>
                      <a:endParaRPr lang="en-US" sz="4300" kern="12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نِ</a:t>
                      </a:r>
                      <a:endParaRPr lang="en-US" sz="4300" kern="12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هِـ</a:t>
                      </a:r>
                      <a:endParaRPr lang="en-US" sz="4300" kern="12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وِ</a:t>
                      </a:r>
                      <a:endParaRPr lang="en-US" sz="43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يِ</a:t>
                      </a:r>
                      <a:endParaRPr lang="en-US" sz="43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7055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4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cxnSp>
        <p:nvCxnSpPr>
          <p:cNvPr id="4" name="رابط مستقيم 3"/>
          <p:cNvCxnSpPr/>
          <p:nvPr/>
        </p:nvCxnSpPr>
        <p:spPr>
          <a:xfrm flipH="1">
            <a:off x="1485900" y="3390899"/>
            <a:ext cx="636651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رابط مستقيم 4"/>
          <p:cNvCxnSpPr/>
          <p:nvPr/>
        </p:nvCxnSpPr>
        <p:spPr>
          <a:xfrm flipH="1">
            <a:off x="1594484" y="4034203"/>
            <a:ext cx="636651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رابط مستقيم 5"/>
          <p:cNvCxnSpPr/>
          <p:nvPr/>
        </p:nvCxnSpPr>
        <p:spPr>
          <a:xfrm flipH="1">
            <a:off x="1604011" y="5406390"/>
            <a:ext cx="636651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مستقيم 6"/>
          <p:cNvCxnSpPr/>
          <p:nvPr/>
        </p:nvCxnSpPr>
        <p:spPr>
          <a:xfrm flipH="1">
            <a:off x="1604011" y="6073140"/>
            <a:ext cx="636651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رابط مستقيم 7"/>
          <p:cNvCxnSpPr/>
          <p:nvPr/>
        </p:nvCxnSpPr>
        <p:spPr>
          <a:xfrm flipH="1">
            <a:off x="1604011" y="7406640"/>
            <a:ext cx="636651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مستقيم 8"/>
          <p:cNvCxnSpPr/>
          <p:nvPr/>
        </p:nvCxnSpPr>
        <p:spPr>
          <a:xfrm flipH="1">
            <a:off x="1604011" y="8073390"/>
            <a:ext cx="636651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مستقيم 9"/>
          <p:cNvCxnSpPr/>
          <p:nvPr/>
        </p:nvCxnSpPr>
        <p:spPr>
          <a:xfrm flipH="1">
            <a:off x="1594484" y="9429750"/>
            <a:ext cx="636651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مستقيم 10"/>
          <p:cNvCxnSpPr/>
          <p:nvPr/>
        </p:nvCxnSpPr>
        <p:spPr>
          <a:xfrm flipH="1">
            <a:off x="1594484" y="10096500"/>
            <a:ext cx="636651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مربع نص 11"/>
          <p:cNvSpPr txBox="1"/>
          <p:nvPr/>
        </p:nvSpPr>
        <p:spPr>
          <a:xfrm>
            <a:off x="6781799" y="1912102"/>
            <a:ext cx="1424941" cy="4039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txBody>
          <a:bodyPr wrap="square" rtlCol="1">
            <a:spAutoFit/>
          </a:bodyPr>
          <a:lstStyle/>
          <a:p>
            <a:r>
              <a:rPr lang="ar-SA" sz="2001" dirty="0"/>
              <a:t>صوت الكسرة</a:t>
            </a:r>
            <a:endParaRPr lang="ar-OM" sz="2001" dirty="0"/>
          </a:p>
        </p:txBody>
      </p:sp>
    </p:spTree>
    <p:extLst>
      <p:ext uri="{BB962C8B-B14F-4D97-AF65-F5344CB8AC3E}">
        <p14:creationId xmlns:p14="http://schemas.microsoft.com/office/powerpoint/2010/main" val="40770707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0300186"/>
              </p:ext>
            </p:extLst>
          </p:nvPr>
        </p:nvGraphicFramePr>
        <p:xfrm>
          <a:off x="1371613" y="1733581"/>
          <a:ext cx="6857990" cy="9105897"/>
        </p:xfrm>
        <a:graphic>
          <a:graphicData uri="http://schemas.openxmlformats.org/drawingml/2006/table">
            <a:tbl>
              <a:tblPr rtl="1">
                <a:tableStyleId>{C4B1156A-380E-4F78-BDF5-A606A8083BF9}</a:tableStyleId>
              </a:tblPr>
              <a:tblGrid>
                <a:gridCol w="912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4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42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42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42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22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342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6230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7055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أَ 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صِ 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 ثِ 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عَ 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 كِ 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 جَ 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لَ 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دِ 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8270"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أَ </a:t>
                      </a:r>
                      <a:endParaRPr lang="ar-SA" sz="1500" b="0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صِ </a:t>
                      </a:r>
                      <a:endParaRPr lang="ar-SA" sz="1500" b="0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 ثِ </a:t>
                      </a:r>
                      <a:endParaRPr lang="ar-SA" sz="1500" b="0" i="0" u="none" strike="noStrike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عَ </a:t>
                      </a:r>
                      <a:endParaRPr lang="ar-SA" sz="1500" b="0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 كِ </a:t>
                      </a:r>
                      <a:endParaRPr lang="ar-SA" sz="1500" b="0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 جَ </a:t>
                      </a:r>
                      <a:endParaRPr lang="ar-SA" sz="1500" b="0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لَ </a:t>
                      </a:r>
                      <a:endParaRPr lang="ar-SA" sz="1500" b="0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دِ </a:t>
                      </a:r>
                      <a:endParaRPr lang="ar-SA" sz="1500" b="0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055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 رَ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طِ 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 ظَ 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غَ 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 فِ 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 خَ 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تَ 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قَ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8270"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 رَ</a:t>
                      </a:r>
                    </a:p>
                  </a:txBody>
                  <a:tcPr marL="63755" marR="63755" marT="952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طِ </a:t>
                      </a:r>
                    </a:p>
                  </a:txBody>
                  <a:tcPr marL="63755" marR="63755" marT="952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 ظَ </a:t>
                      </a:r>
                    </a:p>
                  </a:txBody>
                  <a:tcPr marL="63755" marR="63755" marT="952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غَ </a:t>
                      </a:r>
                    </a:p>
                  </a:txBody>
                  <a:tcPr marL="63755" marR="63755" marT="952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 فِ </a:t>
                      </a:r>
                    </a:p>
                  </a:txBody>
                  <a:tcPr marL="63755" marR="63755" marT="952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 خَ </a:t>
                      </a:r>
                    </a:p>
                  </a:txBody>
                  <a:tcPr marL="63755" marR="63755" marT="952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تَ </a:t>
                      </a:r>
                    </a:p>
                  </a:txBody>
                  <a:tcPr marL="63755" marR="63755" marT="952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قَ</a:t>
                      </a:r>
                    </a:p>
                  </a:txBody>
                  <a:tcPr marL="63755" marR="63755" marT="9526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055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 وَ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 صَ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 يِ 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 إِ 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 ذَ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 تِ 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 مَ 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 ثَ 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8270"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 وَ</a:t>
                      </a:r>
                    </a:p>
                  </a:txBody>
                  <a:tcPr marL="63755" marR="63755" marT="952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 صَ</a:t>
                      </a:r>
                    </a:p>
                  </a:txBody>
                  <a:tcPr marL="63755" marR="63755" marT="952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 يِ </a:t>
                      </a:r>
                    </a:p>
                  </a:txBody>
                  <a:tcPr marL="63755" marR="63755" marT="952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 إِ </a:t>
                      </a:r>
                    </a:p>
                  </a:txBody>
                  <a:tcPr marL="63755" marR="63755" marT="952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 ذَ</a:t>
                      </a:r>
                    </a:p>
                  </a:txBody>
                  <a:tcPr marL="63755" marR="63755" marT="952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 تِ </a:t>
                      </a:r>
                    </a:p>
                  </a:txBody>
                  <a:tcPr marL="63755" marR="63755" marT="952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 مَ </a:t>
                      </a:r>
                    </a:p>
                  </a:txBody>
                  <a:tcPr marL="63755" marR="63755" marT="952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 ثَ </a:t>
                      </a:r>
                    </a:p>
                  </a:txBody>
                  <a:tcPr marL="63755" marR="63755" marT="9526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055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 ذِ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  زِ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 سَ 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 عِ 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شِ 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 ضِ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 طَ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 غِ 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8270"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 ذِ</a:t>
                      </a:r>
                    </a:p>
                  </a:txBody>
                  <a:tcPr marL="63755" marR="63755" marT="952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  زِ</a:t>
                      </a:r>
                    </a:p>
                  </a:txBody>
                  <a:tcPr marL="63755" marR="63755" marT="952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 سَ </a:t>
                      </a:r>
                    </a:p>
                  </a:txBody>
                  <a:tcPr marL="63755" marR="63755" marT="952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 عِ </a:t>
                      </a:r>
                    </a:p>
                  </a:txBody>
                  <a:tcPr marL="63755" marR="63755" marT="952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شِ </a:t>
                      </a:r>
                    </a:p>
                  </a:txBody>
                  <a:tcPr marL="63755" marR="63755" marT="952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 ضِ</a:t>
                      </a:r>
                    </a:p>
                  </a:txBody>
                  <a:tcPr marL="63755" marR="63755" marT="952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 طَ</a:t>
                      </a:r>
                    </a:p>
                  </a:txBody>
                  <a:tcPr marL="63755" marR="63755" marT="952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 غِ </a:t>
                      </a:r>
                    </a:p>
                  </a:txBody>
                  <a:tcPr marL="63755" marR="63755" marT="9526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7055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 شَ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 ضَ 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دَ 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 كَ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 زَ 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 سِ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حَ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 وِ 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18744"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 شَ</a:t>
                      </a:r>
                      <a:endParaRPr lang="en-US" sz="4100" b="0" i="0" u="none" strike="noStrike" kern="12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 ضَ </a:t>
                      </a:r>
                      <a:endParaRPr lang="en-US" sz="4100" b="0" i="0" u="none" strike="noStrike" kern="12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دَ </a:t>
                      </a:r>
                      <a:endParaRPr lang="en-US" sz="4100" b="0" i="0" u="none" strike="noStrike" kern="12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 كَ</a:t>
                      </a:r>
                      <a:endParaRPr lang="en-US" sz="4100" b="0" i="0" u="none" strike="noStrike" kern="12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 زَ </a:t>
                      </a:r>
                      <a:endParaRPr lang="en-US" sz="4100" b="0" i="0" u="none" strike="noStrike" kern="12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 سِ</a:t>
                      </a:r>
                      <a:endParaRPr lang="en-US" sz="4100" b="0" i="0" u="none" strike="noStrike" kern="12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حَ</a:t>
                      </a:r>
                      <a:endParaRPr lang="en-US" sz="4100" b="0" i="0" u="none" strike="noStrike" kern="12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 وِ </a:t>
                      </a:r>
                      <a:endParaRPr lang="en-US" sz="4100" b="0" i="0" u="none" strike="noStrike" kern="12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7055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هِـ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 ظِ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نِ 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 يَ 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 حِ 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 نَ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 لِ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 خِ 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18744"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هِـ</a:t>
                      </a:r>
                      <a:endParaRPr lang="en-US" sz="4100" b="0" i="0" u="none" strike="noStrike" kern="12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 ظِ</a:t>
                      </a:r>
                      <a:endParaRPr lang="en-US" sz="4100" b="0" i="0" u="none" strike="noStrike" kern="12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نِ </a:t>
                      </a:r>
                      <a:endParaRPr lang="en-US" sz="4100" b="0" i="0" u="none" strike="noStrike" kern="12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 يَ </a:t>
                      </a:r>
                      <a:endParaRPr lang="en-US" sz="4100" b="0" i="0" u="none" strike="noStrike" kern="12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 حِ </a:t>
                      </a:r>
                      <a:endParaRPr lang="en-US" sz="4100" b="0" i="0" u="none" strike="noStrike" kern="12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 نَ</a:t>
                      </a:r>
                      <a:endParaRPr lang="en-US" sz="4100" b="0" i="0" u="none" strike="noStrike" kern="12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 لِ</a:t>
                      </a:r>
                      <a:endParaRPr lang="en-US" sz="4100" b="0" i="0" u="none" strike="noStrike" kern="12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 خِ </a:t>
                      </a:r>
                      <a:endParaRPr lang="en-US" sz="4100" b="0" i="0" u="none" strike="noStrike" kern="12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7055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  مِ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بِ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 بَ 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 رِ 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 جِ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هَـ 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 فَ 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3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 قِ </a:t>
                      </a:r>
                      <a:endParaRPr lang="en-US" sz="15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618744"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  مِ</a:t>
                      </a:r>
                      <a:endParaRPr lang="en-US" sz="4100" b="0" i="0" u="none" strike="noStrike" kern="12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بِ</a:t>
                      </a:r>
                      <a:endParaRPr lang="en-US" sz="4100" b="0" i="0" u="none" strike="noStrike" kern="12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 بَ </a:t>
                      </a:r>
                      <a:endParaRPr lang="en-US" sz="4100" b="0" i="0" u="none" strike="noStrike" kern="12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 رِ </a:t>
                      </a:r>
                      <a:endParaRPr lang="en-US" sz="4100" b="0" i="0" u="none" strike="noStrike" kern="12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 جِ</a:t>
                      </a:r>
                      <a:endParaRPr lang="en-US" sz="4100" b="0" i="0" u="none" strike="noStrike" kern="12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هَـ </a:t>
                      </a:r>
                      <a:endParaRPr lang="en-US" sz="4100" b="0" i="0" u="none" strike="noStrike" kern="12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 فَ </a:t>
                      </a:r>
                      <a:endParaRPr lang="en-US" sz="4100" b="0" i="0" u="none" strike="noStrike" kern="12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1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 قِ </a:t>
                      </a:r>
                      <a:endParaRPr lang="en-US" sz="4100" b="0" i="0" u="none" strike="noStrike" kern="12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99" marR="63799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3" name="مربع نص 2"/>
          <p:cNvSpPr txBox="1"/>
          <p:nvPr/>
        </p:nvSpPr>
        <p:spPr>
          <a:xfrm>
            <a:off x="5308600" y="1333343"/>
            <a:ext cx="2921003" cy="4002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txBody>
          <a:bodyPr wrap="square" rtlCol="1">
            <a:spAutoFit/>
          </a:bodyPr>
          <a:lstStyle/>
          <a:p>
            <a:r>
              <a:rPr lang="ar-SA" sz="2001" dirty="0"/>
              <a:t>صوت الفتحة والكسرة مع الكتابة</a:t>
            </a:r>
            <a:endParaRPr lang="ar-OM" sz="2001" dirty="0"/>
          </a:p>
        </p:txBody>
      </p:sp>
    </p:spTree>
    <p:extLst>
      <p:ext uri="{BB962C8B-B14F-4D97-AF65-F5344CB8AC3E}">
        <p14:creationId xmlns:p14="http://schemas.microsoft.com/office/powerpoint/2010/main" val="16707331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612053"/>
              </p:ext>
            </p:extLst>
          </p:nvPr>
        </p:nvGraphicFramePr>
        <p:xfrm>
          <a:off x="1520192" y="1557820"/>
          <a:ext cx="6549388" cy="9900294"/>
        </p:xfrm>
        <a:graphic>
          <a:graphicData uri="http://schemas.openxmlformats.org/drawingml/2006/table">
            <a:tbl>
              <a:tblPr rtl="1">
                <a:tableStyleId>{ED083AE6-46FA-4A59-8FB0-9F97EB10719F}</a:tableStyleId>
              </a:tblPr>
              <a:tblGrid>
                <a:gridCol w="1229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42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93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1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78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370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9072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نَكِرَ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سَمِعَ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تَبِعَ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حَسِبَ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سَخِطَ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سَخِطَ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254"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نَكِرَ</a:t>
                      </a:r>
                      <a:endParaRPr lang="ar-SA" sz="1800" b="0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سَمِعَ</a:t>
                      </a:r>
                      <a:endParaRPr lang="ar-SA" sz="1800" b="0" i="0" u="none" strike="noStrike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تَبِعَ</a:t>
                      </a:r>
                      <a:endParaRPr lang="ar-SA" sz="1800" b="0" i="0" u="none" strike="noStrike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حَسِبَ</a:t>
                      </a:r>
                      <a:endParaRPr lang="ar-SA" sz="1800" b="0" i="0" u="none" strike="noStrike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سَخِطَ</a:t>
                      </a:r>
                      <a:endParaRPr lang="ar-SA" sz="1800" b="0" i="0" u="none" strike="noStrike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سَخِطَ</a:t>
                      </a:r>
                      <a:endParaRPr lang="ar-SA" sz="1800" b="0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755" marR="63755" marT="9526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072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نَسِيَ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مَعِيَ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إِرَمَ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أَزِفَتِ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حَفِظَ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عَطِشَ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0254"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نَسِيَ</a:t>
                      </a: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مَعِيَ</a:t>
                      </a: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إِرَمَ</a:t>
                      </a: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أَزِفَتِ</a:t>
                      </a: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حَفِظَ</a:t>
                      </a: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عَطِشَ</a:t>
                      </a:r>
                    </a:p>
                  </a:txBody>
                  <a:tcPr marL="63755" marR="63755" marT="9526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072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صَحِبَ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خَفِيَ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نَدِمَ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فَهِمَ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رَغِبَ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خَجِلَ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072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صَحِبَ</a:t>
                      </a:r>
                      <a:endParaRPr lang="en-US" sz="3200" b="0" i="0" u="none" strike="noStrike" kern="12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خَفِيَ</a:t>
                      </a:r>
                      <a:endParaRPr lang="en-US" sz="3200" b="0" i="0" u="none" strike="noStrike" kern="12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نَدِمَ</a:t>
                      </a:r>
                      <a:endParaRPr lang="en-US" sz="3200" b="0" i="0" u="none" strike="noStrike" kern="12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فَهِمَ</a:t>
                      </a:r>
                      <a:endParaRPr lang="en-US" sz="3200" b="0" i="0" u="none" strike="noStrike" kern="12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رَغِبَ</a:t>
                      </a:r>
                      <a:endParaRPr lang="en-US" sz="3200" b="0" i="0" u="none" strike="noStrike" kern="12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خَجِلَ</a:t>
                      </a:r>
                      <a:endParaRPr lang="en-US" sz="3200" b="0" i="0" u="none" strike="noStrike" kern="12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abic Typesetting" panose="03020402040406030203" pitchFamily="66" charset="-78"/>
                        <a:ea typeface="+mn-ea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072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رَبِحَ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رَضِيَ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وَجِلَ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فَرِحَ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وَرِثَ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عَجِبَ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0254"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رَبِحَ</a:t>
                      </a: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رَضِيَ</a:t>
                      </a: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وَجِلَ</a:t>
                      </a: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فَرِحَ</a:t>
                      </a: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وَرِثَ</a:t>
                      </a: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عَجِبَ</a:t>
                      </a:r>
                    </a:p>
                  </a:txBody>
                  <a:tcPr marL="63755" marR="63755" marT="9526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072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كَرِهَ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رَحِمَ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رَدِفَ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فَزِعَ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بَرِحَ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نَشِطَ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0254"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كَرِهَ</a:t>
                      </a: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رَحِمَ</a:t>
                      </a: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رَدِفَ</a:t>
                      </a: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فَزِعَ</a:t>
                      </a: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بَرِحَ</a:t>
                      </a: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نَشِطَ</a:t>
                      </a:r>
                    </a:p>
                  </a:txBody>
                  <a:tcPr marL="63755" marR="63755" marT="9526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072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خَسِرَ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لَقِيَ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ضَحِكَ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عَجِبَ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سَخِرَ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ظَفِرَ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00254"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خَسِرَ</a:t>
                      </a: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لَقِيَ</a:t>
                      </a: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ضَحِكَ</a:t>
                      </a: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عَجِبَ</a:t>
                      </a: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سَخِرَ</a:t>
                      </a: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ظَفِرَ</a:t>
                      </a:r>
                    </a:p>
                  </a:txBody>
                  <a:tcPr marL="63755" marR="63755" marT="9526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9072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نَسِيَ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سَفِهَ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بَخِلَ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وَسِعَ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عَمِلَ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خَشِيَ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00254"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نَسِيَ</a:t>
                      </a: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سَفِهَ</a:t>
                      </a: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بَخِلَ</a:t>
                      </a: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وَسِعَ</a:t>
                      </a: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عَمِلَ</a:t>
                      </a: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خَشِيَ</a:t>
                      </a:r>
                    </a:p>
                  </a:txBody>
                  <a:tcPr marL="63755" marR="63755" marT="9526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9072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حَبِطَ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غَضِبَ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عَلِمَ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لَبِثَ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خَطِفَ</a:t>
                      </a:r>
                      <a:endParaRPr lang="en-US" sz="130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صَحِبَ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500254"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حَبِطَ</a:t>
                      </a: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غَضِبَ</a:t>
                      </a: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عَلِمَ</a:t>
                      </a: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لَبِثَ</a:t>
                      </a: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خَطِفَ</a:t>
                      </a: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صَحِبَ</a:t>
                      </a:r>
                    </a:p>
                  </a:txBody>
                  <a:tcPr marL="63755" marR="63755" marT="9526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49072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طَفِقَ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عِصَمِ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قِبَلَ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يَئِسَ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سَمِعَ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شَرِبَ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500254"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طَفِقَ</a:t>
                      </a: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عِصَمِ</a:t>
                      </a: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قِبَلَ</a:t>
                      </a: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يَئِسَ</a:t>
                      </a: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سَمِعَ</a:t>
                      </a: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شَرِبَ</a:t>
                      </a:r>
                    </a:p>
                  </a:txBody>
                  <a:tcPr marL="63755" marR="63755" marT="9526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49072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نَشِطَ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سَهِرَ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أَسِفَ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رَكِبَ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مَرِضَ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بَقِيَ</a:t>
                      </a:r>
                      <a:endParaRPr lang="en-US" sz="13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704" marR="63704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500254"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نَشِطَ</a:t>
                      </a: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سَهِرَ</a:t>
                      </a: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أَسِفَ</a:t>
                      </a: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رَكِبَ</a:t>
                      </a: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مَرِضَ</a:t>
                      </a:r>
                    </a:p>
                  </a:txBody>
                  <a:tcPr marL="63755" marR="63755" marT="9526" marB="0"/>
                </a:tc>
                <a:tc>
                  <a:txBody>
                    <a:bodyPr/>
                    <a:lstStyle/>
                    <a:p>
                      <a:pPr marL="0" algn="ctr" rtl="1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ea typeface="+mn-ea"/>
                          <a:cs typeface="Arabic Typesetting" panose="03020402040406030203" pitchFamily="66" charset="-78"/>
                        </a:rPr>
                        <a:t>بَقِيَ</a:t>
                      </a:r>
                    </a:p>
                  </a:txBody>
                  <a:tcPr marL="63755" marR="63755" marT="9526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3" name="مربع نص 2"/>
          <p:cNvSpPr txBox="1"/>
          <p:nvPr/>
        </p:nvSpPr>
        <p:spPr>
          <a:xfrm>
            <a:off x="5359401" y="1157582"/>
            <a:ext cx="2710180" cy="4002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txBody>
          <a:bodyPr wrap="square" rtlCol="1">
            <a:spAutoFit/>
          </a:bodyPr>
          <a:lstStyle/>
          <a:p>
            <a:r>
              <a:rPr lang="ar-SA" sz="2001" dirty="0"/>
              <a:t>صوت الفتحة مع الكسرة (كلمة)</a:t>
            </a:r>
            <a:endParaRPr lang="ar-OM" sz="2001" dirty="0"/>
          </a:p>
        </p:txBody>
      </p:sp>
    </p:spTree>
    <p:extLst>
      <p:ext uri="{BB962C8B-B14F-4D97-AF65-F5344CB8AC3E}">
        <p14:creationId xmlns:p14="http://schemas.microsoft.com/office/powerpoint/2010/main" val="28497695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جدول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5824647"/>
              </p:ext>
            </p:extLst>
          </p:nvPr>
        </p:nvGraphicFramePr>
        <p:xfrm>
          <a:off x="1371606" y="2863519"/>
          <a:ext cx="6858000" cy="6547128"/>
        </p:xfrm>
        <a:graphic>
          <a:graphicData uri="http://schemas.openxmlformats.org/drawingml/2006/table">
            <a:tbl>
              <a:tblPr rtl="1">
                <a:tableStyleId>{C4B1156A-380E-4F78-BDF5-A606A8083BF9}</a:tableStyleId>
              </a:tblPr>
              <a:tblGrid>
                <a:gridCol w="25473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07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98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63041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800" spc="6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أَكَلَ وَشَرِبَ</a:t>
                      </a:r>
                      <a:endParaRPr lang="en-US" sz="2000" spc="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514" marR="63514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800" spc="6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رَكَضَ وَتَعِبَ</a:t>
                      </a:r>
                      <a:endParaRPr lang="en-US" sz="2000" spc="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514" marR="63514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800" spc="6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قَرَأَ وَسَمِعَ</a:t>
                      </a:r>
                      <a:endParaRPr lang="en-US" sz="2000" spc="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514" marR="63514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2000">
                <a:tc>
                  <a:txBody>
                    <a:bodyPr/>
                    <a:lstStyle/>
                    <a:p>
                      <a:pPr marL="0" algn="ctr" rtl="1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أَكَلَ وَشَرِبَ</a:t>
                      </a:r>
                      <a:endParaRPr lang="ar-SA" sz="1800" b="0" i="0" u="none" strike="noStrike" dirty="0">
                        <a:effectLst/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marL="63500" marR="63500" marT="952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رَكَضَ وَتَعِبَ</a:t>
                      </a:r>
                      <a:endParaRPr lang="ar-SA" sz="1800" b="0" i="0" u="none" strike="noStrike" dirty="0">
                        <a:effectLst/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marL="63500" marR="63500" marT="952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قَرَأَ وَسَمِعَ</a:t>
                      </a:r>
                      <a:endParaRPr lang="ar-SA" sz="1800" b="0" i="0" u="none" strike="noStrike" dirty="0">
                        <a:effectLst/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marL="63500" marR="63500" marT="952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8000">
                <a:tc>
                  <a:txBody>
                    <a:bodyPr/>
                    <a:lstStyle/>
                    <a:p>
                      <a:pPr marL="0" algn="ctr" rtl="1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8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أَكَلَ وَشَرِبَ</a:t>
                      </a:r>
                      <a:endParaRPr lang="ar-SA" sz="1800" b="0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0" marR="63500" marT="952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8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رَكَضَ وَتَعِبَ</a:t>
                      </a:r>
                      <a:endParaRPr lang="ar-SA" sz="1800" b="0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0" marR="63500" marT="952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1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8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قَرَأَ وَسَمِعَ</a:t>
                      </a:r>
                      <a:endParaRPr lang="ar-SA" sz="1800" b="0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0" marR="63500" marT="952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3041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800" spc="6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ضَحِكَ وَعَجِبَ</a:t>
                      </a:r>
                      <a:endParaRPr lang="en-US" sz="2000" spc="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514" marR="63514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800" spc="6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رَبِحَ وفَرِحَ</a:t>
                      </a:r>
                      <a:endParaRPr lang="en-US" sz="2000" spc="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514" marR="63514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800" spc="600" dirty="0"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رَكِبَ وَرَدِفَ</a:t>
                      </a:r>
                      <a:endParaRPr lang="en-US" sz="2000" spc="600" dirty="0">
                        <a:effectLst/>
                        <a:latin typeface="Arabic Typesetting" panose="03020402040406030203" pitchFamily="66" charset="-78"/>
                        <a:ea typeface="Times New Roman" panose="02020603050405020304" pitchFamily="18" charset="0"/>
                        <a:cs typeface="Arabic Typesetting" panose="03020402040406030203" pitchFamily="66" charset="-78"/>
                      </a:endParaRPr>
                    </a:p>
                  </a:txBody>
                  <a:tcPr marL="63514" marR="63514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1045">
                <a:tc>
                  <a:txBody>
                    <a:bodyPr/>
                    <a:lstStyle/>
                    <a:p>
                      <a:pPr marL="0" algn="ctr" rtl="1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ضَحِكَ وَعَجِبَ</a:t>
                      </a:r>
                      <a:endParaRPr lang="ar-SA" sz="1800" b="0" i="0" u="none" strike="noStrike" dirty="0">
                        <a:effectLst/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marL="63500" marR="63500" marT="9526" marB="0" anchor="ctr"/>
                </a:tc>
                <a:tc>
                  <a:txBody>
                    <a:bodyPr/>
                    <a:lstStyle/>
                    <a:p>
                      <a:pPr marL="0" algn="ctr" rtl="1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رَبِحَ وفَرِحَ</a:t>
                      </a:r>
                      <a:endParaRPr lang="ar-SA" sz="1800" b="0" i="0" u="none" strike="noStrike" dirty="0">
                        <a:effectLst/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marL="63500" marR="63500" marT="9526" marB="0" anchor="ctr"/>
                </a:tc>
                <a:tc>
                  <a:txBody>
                    <a:bodyPr/>
                    <a:lstStyle/>
                    <a:p>
                      <a:pPr marL="0" algn="ctr" rtl="1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رَكِبَ وَرَدِفَ</a:t>
                      </a:r>
                      <a:endParaRPr lang="ar-SA" sz="1800" b="0" i="0" u="none" strike="noStrike" dirty="0">
                        <a:effectLst/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marL="63500" marR="63500" marT="9526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marL="0" algn="ctr" rtl="1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8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ضَحِكَ وَعَجِبَ</a:t>
                      </a:r>
                      <a:endParaRPr lang="ar-SA" sz="1800" b="0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0" marR="63500" marT="9526" marB="0" anchor="ctr"/>
                </a:tc>
                <a:tc>
                  <a:txBody>
                    <a:bodyPr/>
                    <a:lstStyle/>
                    <a:p>
                      <a:pPr marL="0" algn="ctr" rtl="1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800" b="0" i="0" u="none" strike="noStrike" kern="12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رَبِحَ وفَرِحَ</a:t>
                      </a:r>
                      <a:endParaRPr lang="ar-SA" sz="1800" b="0" i="0" u="none" strike="noStrike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0" marR="63500" marT="9526" marB="0" anchor="ctr"/>
                </a:tc>
                <a:tc>
                  <a:txBody>
                    <a:bodyPr/>
                    <a:lstStyle/>
                    <a:p>
                      <a:pPr marL="0" algn="ctr" rtl="1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8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رَكِبَ وَرَدِفَ</a:t>
                      </a:r>
                      <a:endParaRPr lang="ar-SA" sz="1800" b="0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0" marR="63500" marT="9526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مربع نص 3"/>
          <p:cNvSpPr txBox="1"/>
          <p:nvPr/>
        </p:nvSpPr>
        <p:spPr>
          <a:xfrm>
            <a:off x="6096004" y="1584141"/>
            <a:ext cx="2133602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txBody>
          <a:bodyPr wrap="square" rtlCol="1">
            <a:spAutoFit/>
          </a:bodyPr>
          <a:lstStyle/>
          <a:p>
            <a:r>
              <a:rPr lang="ar-SA" sz="3600" dirty="0"/>
              <a:t>قراءة وكتابة</a:t>
            </a:r>
            <a:endParaRPr lang="ar-OM" sz="3600" dirty="0"/>
          </a:p>
        </p:txBody>
      </p:sp>
    </p:spTree>
    <p:extLst>
      <p:ext uri="{BB962C8B-B14F-4D97-AF65-F5344CB8AC3E}">
        <p14:creationId xmlns:p14="http://schemas.microsoft.com/office/powerpoint/2010/main" val="40790343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892730" y="1123406"/>
            <a:ext cx="1698172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SA" sz="3600" dirty="0"/>
              <a:t>إملاء</a:t>
            </a:r>
            <a:endParaRPr lang="ar-OM" sz="3600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992775" y="1985550"/>
          <a:ext cx="7498081" cy="9353008"/>
        </p:xfrm>
        <a:graphic>
          <a:graphicData uri="http://schemas.openxmlformats.org/drawingml/2006/table">
            <a:tbl>
              <a:tblPr rtl="1" firstRow="1" bandRow="1">
                <a:tableStyleId>{ED083AE6-46FA-4A59-8FB0-9F97EB10719F}</a:tableStyleId>
              </a:tblPr>
              <a:tblGrid>
                <a:gridCol w="8621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19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19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19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69126">
                <a:tc>
                  <a:txBody>
                    <a:bodyPr/>
                    <a:lstStyle/>
                    <a:p>
                      <a:pPr marL="0" indent="0" rtl="1">
                        <a:buFont typeface="+mj-lt"/>
                        <a:buNone/>
                      </a:pPr>
                      <a:r>
                        <a:rPr lang="ar-SA" sz="4800" dirty="0"/>
                        <a:t>1</a:t>
                      </a:r>
                      <a:endParaRPr lang="ar-OM" sz="4800" dirty="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 dirty="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 dirty="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 dirty="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9126">
                <a:tc>
                  <a:txBody>
                    <a:bodyPr/>
                    <a:lstStyle/>
                    <a:p>
                      <a:pPr marL="0" indent="0" rtl="1">
                        <a:buFont typeface="+mj-lt"/>
                        <a:buNone/>
                      </a:pPr>
                      <a:r>
                        <a:rPr lang="ar-SA" sz="4800" dirty="0"/>
                        <a:t>2</a:t>
                      </a:r>
                      <a:endParaRPr lang="ar-OM" sz="4800" dirty="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 dirty="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 dirty="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9126">
                <a:tc>
                  <a:txBody>
                    <a:bodyPr/>
                    <a:lstStyle/>
                    <a:p>
                      <a:pPr marL="0" indent="0" rtl="1">
                        <a:buFont typeface="+mj-lt"/>
                        <a:buNone/>
                      </a:pPr>
                      <a:r>
                        <a:rPr lang="ar-SA" sz="4800" dirty="0"/>
                        <a:t>3</a:t>
                      </a:r>
                      <a:endParaRPr lang="ar-OM" sz="4800" dirty="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 dirty="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9126">
                <a:tc>
                  <a:txBody>
                    <a:bodyPr/>
                    <a:lstStyle/>
                    <a:p>
                      <a:pPr marL="0" indent="0" rtl="1">
                        <a:buFont typeface="+mj-lt"/>
                        <a:buNone/>
                      </a:pPr>
                      <a:r>
                        <a:rPr lang="ar-SA" sz="4800" dirty="0"/>
                        <a:t>4</a:t>
                      </a:r>
                      <a:endParaRPr lang="ar-OM" sz="4800" dirty="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 dirty="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69126">
                <a:tc>
                  <a:txBody>
                    <a:bodyPr/>
                    <a:lstStyle/>
                    <a:p>
                      <a:pPr marL="0" indent="0" rtl="1">
                        <a:buFont typeface="+mj-lt"/>
                        <a:buNone/>
                      </a:pPr>
                      <a:r>
                        <a:rPr lang="ar-SA" sz="4800" dirty="0"/>
                        <a:t>5</a:t>
                      </a:r>
                      <a:endParaRPr lang="ar-OM" sz="4800" dirty="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 dirty="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69126">
                <a:tc>
                  <a:txBody>
                    <a:bodyPr/>
                    <a:lstStyle/>
                    <a:p>
                      <a:pPr marL="0" indent="0" rtl="1">
                        <a:buFont typeface="+mj-lt"/>
                        <a:buNone/>
                      </a:pPr>
                      <a:r>
                        <a:rPr lang="ar-SA" sz="4800" dirty="0"/>
                        <a:t>6</a:t>
                      </a:r>
                      <a:endParaRPr lang="ar-OM" sz="4800" dirty="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 dirty="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69126">
                <a:tc>
                  <a:txBody>
                    <a:bodyPr/>
                    <a:lstStyle/>
                    <a:p>
                      <a:pPr marL="0" indent="0" rtl="1">
                        <a:buFont typeface="+mj-lt"/>
                        <a:buNone/>
                      </a:pPr>
                      <a:r>
                        <a:rPr lang="ar-SA" sz="4800" dirty="0"/>
                        <a:t>7</a:t>
                      </a:r>
                      <a:endParaRPr lang="ar-OM" sz="4800" dirty="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 dirty="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69126">
                <a:tc>
                  <a:txBody>
                    <a:bodyPr/>
                    <a:lstStyle/>
                    <a:p>
                      <a:pPr marL="0" indent="0" rtl="1">
                        <a:buFont typeface="+mj-lt"/>
                        <a:buNone/>
                      </a:pPr>
                      <a:r>
                        <a:rPr lang="ar-SA" sz="4800" dirty="0"/>
                        <a:t>8</a:t>
                      </a:r>
                      <a:endParaRPr lang="ar-OM" sz="4800" dirty="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sz="4800" dirty="0"/>
                    </a:p>
                  </a:txBody>
                  <a:tcPr>
                    <a:lnL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992775" y="2779119"/>
          <a:ext cx="6635934" cy="8183882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66359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69126">
                <a:tc>
                  <a:txBody>
                    <a:bodyPr/>
                    <a:lstStyle/>
                    <a:p>
                      <a:pPr rtl="1"/>
                      <a:endParaRPr lang="ar-OM" sz="1100" dirty="0"/>
                    </a:p>
                  </a:txBody>
                  <a:tcPr>
                    <a:lnL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9126">
                <a:tc>
                  <a:txBody>
                    <a:bodyPr/>
                    <a:lstStyle/>
                    <a:p>
                      <a:pPr rtl="1"/>
                      <a:endParaRPr lang="ar-OM" sz="1100" dirty="0"/>
                    </a:p>
                  </a:txBody>
                  <a:tcPr>
                    <a:lnL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9126">
                <a:tc>
                  <a:txBody>
                    <a:bodyPr/>
                    <a:lstStyle/>
                    <a:p>
                      <a:pPr rtl="1"/>
                      <a:endParaRPr lang="ar-OM" sz="1100" dirty="0"/>
                    </a:p>
                  </a:txBody>
                  <a:tcPr>
                    <a:lnL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9126">
                <a:tc>
                  <a:txBody>
                    <a:bodyPr/>
                    <a:lstStyle/>
                    <a:p>
                      <a:pPr rtl="1"/>
                      <a:endParaRPr lang="ar-OM" sz="1100" dirty="0"/>
                    </a:p>
                  </a:txBody>
                  <a:tcPr>
                    <a:lnL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69126">
                <a:tc>
                  <a:txBody>
                    <a:bodyPr/>
                    <a:lstStyle/>
                    <a:p>
                      <a:pPr rtl="1"/>
                      <a:endParaRPr lang="ar-OM" sz="1100" dirty="0"/>
                    </a:p>
                  </a:txBody>
                  <a:tcPr>
                    <a:lnL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69126">
                <a:tc>
                  <a:txBody>
                    <a:bodyPr/>
                    <a:lstStyle/>
                    <a:p>
                      <a:pPr rtl="1"/>
                      <a:endParaRPr lang="ar-OM" sz="1100" dirty="0"/>
                    </a:p>
                  </a:txBody>
                  <a:tcPr>
                    <a:lnL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69126">
                <a:tc>
                  <a:txBody>
                    <a:bodyPr/>
                    <a:lstStyle/>
                    <a:p>
                      <a:pPr rtl="1"/>
                      <a:endParaRPr lang="ar-OM" sz="1100" dirty="0"/>
                    </a:p>
                  </a:txBody>
                  <a:tcPr>
                    <a:lnL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50007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80917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عضوي">
  <a:themeElements>
    <a:clrScheme name="عضوي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عضوي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عضوي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2110</TotalTime>
  <Words>1124</Words>
  <Application>Microsoft Office PowerPoint</Application>
  <PresentationFormat>A3 Paper (297x420 mm)‎</PresentationFormat>
  <Paragraphs>814</Paragraphs>
  <Slides>16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22" baseType="lpstr">
      <vt:lpstr>Arabic Typesetting</vt:lpstr>
      <vt:lpstr>Arial</vt:lpstr>
      <vt:lpstr>Calibri</vt:lpstr>
      <vt:lpstr>Garamond</vt:lpstr>
      <vt:lpstr>Times New Roman</vt:lpstr>
      <vt:lpstr>عضوي</vt:lpstr>
      <vt:lpstr>كراسة التدريبات { القراءة والكتابة }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ibra2797777</dc:creator>
  <cp:lastModifiedBy>صلاح الحجري</cp:lastModifiedBy>
  <cp:revision>114</cp:revision>
  <cp:lastPrinted>2018-05-01T07:08:07Z</cp:lastPrinted>
  <dcterms:created xsi:type="dcterms:W3CDTF">2018-04-26T03:59:20Z</dcterms:created>
  <dcterms:modified xsi:type="dcterms:W3CDTF">2021-01-02T07:42:56Z</dcterms:modified>
</cp:coreProperties>
</file>