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79" r:id="rId2"/>
    <p:sldId id="293" r:id="rId3"/>
    <p:sldId id="298" r:id="rId4"/>
    <p:sldId id="281" r:id="rId5"/>
    <p:sldId id="294" r:id="rId6"/>
    <p:sldId id="276" r:id="rId7"/>
    <p:sldId id="277" r:id="rId8"/>
    <p:sldId id="301" r:id="rId9"/>
    <p:sldId id="292" r:id="rId10"/>
    <p:sldId id="296" r:id="rId11"/>
    <p:sldId id="295" r:id="rId12"/>
    <p:sldId id="297" r:id="rId13"/>
    <p:sldId id="299" r:id="rId14"/>
    <p:sldId id="300" r:id="rId15"/>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0413"/>
    <a:srgbClr val="DE9CD8"/>
    <a:srgbClr val="E184EF"/>
    <a:srgbClr val="F50D3C"/>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8A55D2-CDA1-4DC7-ADA7-E17E3D0FF4CB}" v="10" dt="2020-11-14T11:23:40.622"/>
  </p1510:revLst>
</p1510:revInfo>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996" autoAdjust="0"/>
    <p:restoredTop sz="94660"/>
  </p:normalViewPr>
  <p:slideViewPr>
    <p:cSldViewPr snapToGrid="0">
      <p:cViewPr varScale="1">
        <p:scale>
          <a:sx n="67" d="100"/>
          <a:sy n="67" d="100"/>
        </p:scale>
        <p:origin x="10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8C95F7C-4B7B-4D68-AE06-B2831926F68F}"/>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AF484166-284D-4A71-B9DD-39D2972BAA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7A8C353E-7C69-4BBA-8603-B7B5F6509A1D}"/>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5" name="عنصر نائب للتذييل 4">
            <a:extLst>
              <a:ext uri="{FF2B5EF4-FFF2-40B4-BE49-F238E27FC236}">
                <a16:creationId xmlns:a16="http://schemas.microsoft.com/office/drawing/2014/main" id="{5466A851-AF5C-41AA-B56D-3D1279529568}"/>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55D0935D-EF27-4677-9F2F-5A610B6D25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087215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E451131-0F10-4F6C-9C57-7B243FCB8F4A}"/>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64E5DDD8-6721-4769-A0D4-AE8B31C19C85}"/>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96B3E168-5384-4E3B-97FB-C1E6BD5D62F3}"/>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5" name="عنصر نائب للتذييل 4">
            <a:extLst>
              <a:ext uri="{FF2B5EF4-FFF2-40B4-BE49-F238E27FC236}">
                <a16:creationId xmlns:a16="http://schemas.microsoft.com/office/drawing/2014/main" id="{3C6A721F-7997-40D1-B684-1BB271F4089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FE89907-0D9E-4D2C-8BB7-6D9B213A06AB}"/>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469527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7D46A53-51F6-4733-9979-0C269BDDD49B}"/>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54FE72E7-F42A-4A1A-9AAA-BD1B643E61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02912120-0BCD-4DCF-B4D5-C74388C33DC1}"/>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5" name="عنصر نائب للتذييل 4">
            <a:extLst>
              <a:ext uri="{FF2B5EF4-FFF2-40B4-BE49-F238E27FC236}">
                <a16:creationId xmlns:a16="http://schemas.microsoft.com/office/drawing/2014/main" id="{7B65DF26-F11C-41EF-BD0C-C63A30BDFA4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0614F88-0246-4F45-BF34-2976B0985D80}"/>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34748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34C547A-65A7-4EE2-8ADA-180F598B4CF4}"/>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C4E3A55F-2055-48CE-89BE-BD742067AABD}"/>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87CBC4AA-9F40-4882-AB1B-9BEC010466C5}"/>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55452AC1-AC68-4685-9DF8-39B29378499A}"/>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6" name="عنصر نائب للتذييل 5">
            <a:extLst>
              <a:ext uri="{FF2B5EF4-FFF2-40B4-BE49-F238E27FC236}">
                <a16:creationId xmlns:a16="http://schemas.microsoft.com/office/drawing/2014/main" id="{088A5E99-76DF-4131-BDA6-1479A0E1EEF8}"/>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3E19EC01-B35D-41B3-8C15-200967E425C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973107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E1414D8-1C10-4FED-A2AB-C28A41138CE7}"/>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1630EA46-FA62-4D6D-A1E5-578B52973F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5626C997-E279-49D4-9360-00738B984663}"/>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BB225687-E274-4FE6-8E9B-17C1CA8BD3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CEA5ABBA-6A74-476E-A7A5-CAA4AB768450}"/>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5AC64FAC-B7A9-4B84-9D6C-268E9E5F7BCD}"/>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8" name="عنصر نائب للتذييل 7">
            <a:extLst>
              <a:ext uri="{FF2B5EF4-FFF2-40B4-BE49-F238E27FC236}">
                <a16:creationId xmlns:a16="http://schemas.microsoft.com/office/drawing/2014/main" id="{D3615E32-0D75-4ED5-B577-4AC2E1255D62}"/>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430C933E-B881-4CF5-B6E6-18945F6BE9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613850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22D299B-77AB-45EE-AADA-30C8F8238BEC}"/>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C496F121-78D9-4815-ADC8-CAB77D6465F8}"/>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4" name="عنصر نائب للتذييل 3">
            <a:extLst>
              <a:ext uri="{FF2B5EF4-FFF2-40B4-BE49-F238E27FC236}">
                <a16:creationId xmlns:a16="http://schemas.microsoft.com/office/drawing/2014/main" id="{3EC3A1E1-4D4E-43AD-BBCD-F46205250623}"/>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B74F956C-856A-4D75-BA3F-88FAAAD5F1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125172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52BB9160-8EE7-4107-AE25-31BD42BE06E1}"/>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3" name="عنصر نائب للتذييل 2">
            <a:extLst>
              <a:ext uri="{FF2B5EF4-FFF2-40B4-BE49-F238E27FC236}">
                <a16:creationId xmlns:a16="http://schemas.microsoft.com/office/drawing/2014/main" id="{1972A722-4997-45A6-AAC4-CFC527D2A071}"/>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ECEBE55B-D19B-4B94-816E-7B488181373E}"/>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201776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AE9419F-E401-471E-817D-383CE54CD99E}"/>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81B46473-572C-4ECC-99BB-7441C7580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A0D47A86-85B6-4A52-8D86-AE4F3B0127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C91A19A-4C1E-4A36-ADCB-5290BF6A550A}"/>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6" name="عنصر نائب للتذييل 5">
            <a:extLst>
              <a:ext uri="{FF2B5EF4-FFF2-40B4-BE49-F238E27FC236}">
                <a16:creationId xmlns:a16="http://schemas.microsoft.com/office/drawing/2014/main" id="{E5F4992B-E76C-4D32-8920-8D6631C8ABE1}"/>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0BCFB411-3FFD-4713-8A84-F7BC585B175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093155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B4A5948-2F8E-4EF9-BF5E-4B45D25EEF2F}"/>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297D28AD-C160-4546-9CCF-BCB4EFE0F8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C80ADF6D-F578-4F38-98F2-A5C4A7FB4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EE2F04C-1C24-4585-A1C2-25404495D98F}"/>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6" name="عنصر نائب للتذييل 5">
            <a:extLst>
              <a:ext uri="{FF2B5EF4-FFF2-40B4-BE49-F238E27FC236}">
                <a16:creationId xmlns:a16="http://schemas.microsoft.com/office/drawing/2014/main" id="{2A18C18A-C89E-4A34-A31C-BA22A55E6680}"/>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E430F663-2A5A-4BB9-98BB-EBEEC6EDF4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418776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3697E9-78D6-43ED-9417-47D502513AFE}"/>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32CA2230-4575-40A8-9CEA-7E109B9BF431}"/>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FFA4160D-B15B-4757-88B3-1A7190558024}"/>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5" name="عنصر نائب للتذييل 4">
            <a:extLst>
              <a:ext uri="{FF2B5EF4-FFF2-40B4-BE49-F238E27FC236}">
                <a16:creationId xmlns:a16="http://schemas.microsoft.com/office/drawing/2014/main" id="{1299A3D3-BC07-4E3B-B3EF-9C6C53869BC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A1A6BBF-CAC3-4BBA-B1BC-64FDDBCE016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723431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95112D33-F188-4B35-BB77-F54D6F1CF242}"/>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FE926F0B-900A-413E-9AAE-FC65808062E7}"/>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25CE9A13-7212-4BFD-B0DD-F7AAF6704F5E}"/>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5" name="عنصر نائب للتذييل 4">
            <a:extLst>
              <a:ext uri="{FF2B5EF4-FFF2-40B4-BE49-F238E27FC236}">
                <a16:creationId xmlns:a16="http://schemas.microsoft.com/office/drawing/2014/main" id="{E1CB8A3B-6820-4CD8-BF78-5CD6623E5D1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615BC6C-9B88-4F4A-9CC5-EA08CEB26DE1}"/>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176590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742CDE31-69C2-4AE4-87ED-AE188629A28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E71B0BAF-DB8E-4804-8CA2-BDC5A8A168D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387CAD29-9FA6-4075-A61C-0C7CEDC5203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7521AC7-0648-4F5A-9C54-1201A73E9AE1}" type="datetimeFigureOut">
              <a:rPr lang="en-US" smtClean="0"/>
              <a:t>12/25/2020</a:t>
            </a:fld>
            <a:endParaRPr lang="en-US"/>
          </a:p>
        </p:txBody>
      </p:sp>
      <p:sp>
        <p:nvSpPr>
          <p:cNvPr id="5" name="عنصر نائب للتذييل 4">
            <a:extLst>
              <a:ext uri="{FF2B5EF4-FFF2-40B4-BE49-F238E27FC236}">
                <a16:creationId xmlns:a16="http://schemas.microsoft.com/office/drawing/2014/main" id="{301E39B1-8661-4417-A6F6-91AC065607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FF7D416E-A2F5-4C76-97EB-5A4DB621C92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DE697EC-4264-4E90-8C32-FE5D289D6511}" type="slidenum">
              <a:rPr lang="en-US" smtClean="0"/>
              <a:t>‹#›</a:t>
            </a:fld>
            <a:endParaRPr lang="en-US"/>
          </a:p>
        </p:txBody>
      </p:sp>
    </p:spTree>
    <p:extLst>
      <p:ext uri="{BB962C8B-B14F-4D97-AF65-F5344CB8AC3E}">
        <p14:creationId xmlns:p14="http://schemas.microsoft.com/office/powerpoint/2010/main" val="3012434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slide" Target="slide14.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slide" Target="slide3.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slide" Target="slide3.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2000" r="-12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CB02EAC-3B3D-4990-AE92-F57639478C1F}"/>
              </a:ext>
            </a:extLst>
          </p:cNvPr>
          <p:cNvSpPr>
            <a:spLocks noGrp="1"/>
          </p:cNvSpPr>
          <p:nvPr>
            <p:ph type="ctrTitle"/>
          </p:nvPr>
        </p:nvSpPr>
        <p:spPr>
          <a:xfrm>
            <a:off x="1524000" y="1600200"/>
            <a:ext cx="9144000" cy="2387600"/>
          </a:xfrm>
        </p:spPr>
        <p:txBody>
          <a:bodyPr>
            <a:normAutofit fontScale="90000"/>
          </a:bodyPr>
          <a:lstStyle/>
          <a:p>
            <a:r>
              <a:rPr lang="ar-OM" sz="16600">
                <a:ln>
                  <a:solidFill>
                    <a:schemeClr val="bg1"/>
                  </a:solidFill>
                </a:ln>
                <a:cs typeface="DecoType Naskh Extensions" panose="02010400000000000000" pitchFamily="2" charset="-78"/>
              </a:rPr>
              <a:t>تعلم الكتابة</a:t>
            </a:r>
            <a:br>
              <a:rPr lang="ar-OM" sz="16600" dirty="0">
                <a:ln>
                  <a:solidFill>
                    <a:schemeClr val="bg1"/>
                  </a:solidFill>
                </a:ln>
                <a:cs typeface="DecoType Naskh Extensions" panose="02010400000000000000" pitchFamily="2" charset="-78"/>
              </a:rPr>
            </a:br>
            <a:r>
              <a:rPr lang="ar-OM" sz="9800" dirty="0">
                <a:ln>
                  <a:solidFill>
                    <a:schemeClr val="bg1"/>
                  </a:solidFill>
                </a:ln>
                <a:cs typeface="DecoType Naskh Extensions" panose="02010400000000000000" pitchFamily="2" charset="-78"/>
              </a:rPr>
              <a:t>(٢)</a:t>
            </a:r>
            <a:endParaRPr lang="en-US" sz="16600" dirty="0">
              <a:ln>
                <a:solidFill>
                  <a:schemeClr val="bg1"/>
                </a:solidFill>
              </a:ln>
              <a:cs typeface="DecoType Naskh Extensions" panose="02010400000000000000" pitchFamily="2" charset="-78"/>
            </a:endParaRPr>
          </a:p>
        </p:txBody>
      </p:sp>
      <p:sp>
        <p:nvSpPr>
          <p:cNvPr id="3" name="عنوان فرعي 2">
            <a:extLst>
              <a:ext uri="{FF2B5EF4-FFF2-40B4-BE49-F238E27FC236}">
                <a16:creationId xmlns:a16="http://schemas.microsoft.com/office/drawing/2014/main" id="{54E64FB2-8DD4-4C40-8FE2-2B248B542846}"/>
              </a:ext>
            </a:extLst>
          </p:cNvPr>
          <p:cNvSpPr>
            <a:spLocks noGrp="1"/>
          </p:cNvSpPr>
          <p:nvPr>
            <p:ph type="subTitle" idx="1"/>
          </p:nvPr>
        </p:nvSpPr>
        <p:spPr/>
        <p:txBody>
          <a:bodyPr vert="horz" lIns="91440" tIns="45720" rIns="91440" bIns="45720" rtlCol="1" anchor="b">
            <a:normAutofit fontScale="97500"/>
          </a:bodyPr>
          <a:lstStyle/>
          <a:p>
            <a:pPr>
              <a:spcBef>
                <a:spcPct val="0"/>
              </a:spcBef>
            </a:pPr>
            <a:r>
              <a:rPr lang="ar-OM" sz="6600" dirty="0">
                <a:ln>
                  <a:solidFill>
                    <a:srgbClr val="DE9CD8"/>
                  </a:solidFill>
                </a:ln>
                <a:solidFill>
                  <a:srgbClr val="A60413"/>
                </a:solidFill>
                <a:latin typeface="+mj-lt"/>
                <a:ea typeface="+mj-ea"/>
                <a:cs typeface="DecoType Naskh Extensions" panose="02010400000000000000" pitchFamily="2" charset="-78"/>
              </a:rPr>
              <a:t>صلاح الحجري</a:t>
            </a:r>
            <a:endParaRPr lang="en-US" sz="6600" dirty="0">
              <a:ln>
                <a:solidFill>
                  <a:srgbClr val="DE9CD8"/>
                </a:solidFill>
              </a:ln>
              <a:solidFill>
                <a:srgbClr val="A60413"/>
              </a:solidFill>
              <a:latin typeface="+mj-lt"/>
              <a:ea typeface="+mj-ea"/>
              <a:cs typeface="DecoType Naskh Extensions" panose="02010400000000000000" pitchFamily="2" charset="-78"/>
            </a:endParaRPr>
          </a:p>
        </p:txBody>
      </p:sp>
    </p:spTree>
    <p:extLst>
      <p:ext uri="{BB962C8B-B14F-4D97-AF65-F5344CB8AC3E}">
        <p14:creationId xmlns:p14="http://schemas.microsoft.com/office/powerpoint/2010/main" val="4031687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C64D172-E0C8-485A-87BB-FA22B2F93769}"/>
              </a:ext>
            </a:extLst>
          </p:cNvPr>
          <p:cNvSpPr>
            <a:spLocks noGrp="1"/>
          </p:cNvSpPr>
          <p:nvPr>
            <p:ph type="title"/>
          </p:nvPr>
        </p:nvSpPr>
        <p:spPr>
          <a:xfrm>
            <a:off x="838200" y="300037"/>
            <a:ext cx="10515600" cy="742950"/>
          </a:xfrm>
        </p:spPr>
        <p:txBody>
          <a:bodyPr>
            <a:normAutofit/>
          </a:bodyPr>
          <a:lstStyle/>
          <a:p>
            <a:r>
              <a:rPr lang="ar-OM" dirty="0">
                <a:cs typeface="Akhbar MT" pitchFamily="2" charset="-78"/>
              </a:rPr>
              <a:t>تعليمات لكل شريحة بحسب رقمها من العرض</a:t>
            </a:r>
            <a:endParaRPr lang="en-US" dirty="0">
              <a:cs typeface="Akhbar MT" pitchFamily="2" charset="-78"/>
            </a:endParaRPr>
          </a:p>
        </p:txBody>
      </p:sp>
      <p:sp>
        <p:nvSpPr>
          <p:cNvPr id="3" name="عنصر نائب للمحتوى 2">
            <a:extLst>
              <a:ext uri="{FF2B5EF4-FFF2-40B4-BE49-F238E27FC236}">
                <a16:creationId xmlns:a16="http://schemas.microsoft.com/office/drawing/2014/main" id="{1F0BDF3A-297C-4E57-A0FC-CB8784B07016}"/>
              </a:ext>
            </a:extLst>
          </p:cNvPr>
          <p:cNvSpPr>
            <a:spLocks noGrp="1"/>
          </p:cNvSpPr>
          <p:nvPr>
            <p:ph idx="1"/>
          </p:nvPr>
        </p:nvSpPr>
        <p:spPr>
          <a:xfrm>
            <a:off x="838200" y="1085850"/>
            <a:ext cx="10877550" cy="5472113"/>
          </a:xfrm>
        </p:spPr>
        <p:txBody>
          <a:bodyPr>
            <a:normAutofit fontScale="92500" lnSpcReduction="20000"/>
          </a:bodyPr>
          <a:lstStyle/>
          <a:p>
            <a:pPr marL="342900" indent="-342900" algn="just">
              <a:buFont typeface="+mj-lt"/>
              <a:buAutoNum type="arabicPeriod" startAt="2"/>
            </a:pPr>
            <a:r>
              <a:rPr lang="ar-OM" sz="2000" b="1" dirty="0">
                <a:cs typeface="Akhbar MT" pitchFamily="2" charset="-78"/>
              </a:rPr>
              <a:t>تمهيد: هذا العرض للطباعة وكل بما تيسر له كأن تكون الطباعة ملونة أو غير ملونة.</a:t>
            </a:r>
          </a:p>
          <a:p>
            <a:pPr marL="342900" indent="-342900" algn="just">
              <a:buFont typeface="+mj-lt"/>
              <a:buAutoNum type="arabicPeriod" startAt="2"/>
            </a:pPr>
            <a:r>
              <a:rPr lang="ar-OM" sz="2000" b="1" dirty="0">
                <a:cs typeface="Akhbar MT" pitchFamily="2" charset="-78"/>
              </a:rPr>
              <a:t>طريقة مسك القلم </a:t>
            </a:r>
          </a:p>
          <a:p>
            <a:pPr marL="342900" indent="-342900" algn="just">
              <a:buFont typeface="+mj-lt"/>
              <a:buAutoNum type="arabicPeriod" startAt="6"/>
            </a:pPr>
            <a:r>
              <a:rPr lang="ar-OM" sz="2000" b="1" dirty="0">
                <a:cs typeface="Akhbar MT" pitchFamily="2" charset="-78"/>
              </a:rPr>
              <a:t>يلون الطفل الأسماك التي تحلو له، وكما يستطيع النظر في الشريحة التالية من خلال عرضها في اللوح الرقمي، أو بالطباعة الملونة إن تيسر. التلوين متعة للطفل وتحريك عضلات اليد تمرين من أجل الخط والكتابة، وتلوين أسماك بعينها تدريب للدقة والإتقان.</a:t>
            </a:r>
          </a:p>
          <a:p>
            <a:pPr marL="342900" indent="-342900" algn="just">
              <a:buFont typeface="+mj-lt"/>
              <a:buAutoNum type="arabicPeriod" startAt="6"/>
            </a:pPr>
            <a:r>
              <a:rPr lang="ar-OM" sz="2000" b="1" dirty="0">
                <a:cs typeface="Akhbar MT" pitchFamily="2" charset="-78"/>
              </a:rPr>
              <a:t>تابع للشريح السابقة</a:t>
            </a:r>
          </a:p>
          <a:p>
            <a:pPr marL="342900" indent="-342900" algn="just">
              <a:buFont typeface="+mj-lt"/>
              <a:buAutoNum type="arabicPeriod" startAt="6"/>
            </a:pPr>
            <a:r>
              <a:rPr lang="ar-OM" sz="2000" b="1" dirty="0">
                <a:cs typeface="Akhbar MT" pitchFamily="2" charset="-78"/>
              </a:rPr>
              <a:t>يصل بين الأسماك ذات الحرف المتشابه بلا قيد أو شرط.</a:t>
            </a:r>
          </a:p>
          <a:p>
            <a:pPr marL="342900" indent="-342900" algn="just">
              <a:buFont typeface="+mj-lt"/>
              <a:buAutoNum type="arabicPeriod" startAt="6"/>
            </a:pPr>
            <a:r>
              <a:rPr lang="ar-OM" sz="2000" b="1" dirty="0">
                <a:cs typeface="Akhbar MT" pitchFamily="2" charset="-78"/>
              </a:rPr>
              <a:t>يصل بين الأسماك ذات الحرف المتشابه بقيد وشرط وذلك للتدرب على المرور في الأماكن الضيقة، وهذا يدربه على إنحناءات الحروف والكلمات، كما ويعطيه جوا من المتعة.</a:t>
            </a:r>
          </a:p>
          <a:p>
            <a:pPr marL="342900" indent="-342900" algn="just">
              <a:buFont typeface="+mj-lt"/>
              <a:buAutoNum type="arabicPeriod" startAt="6"/>
            </a:pPr>
            <a:r>
              <a:rPr lang="ar-OM" sz="2000" b="1" dirty="0">
                <a:cs typeface="Akhbar MT" pitchFamily="2" charset="-78"/>
              </a:rPr>
              <a:t>هذه الشريحة بداية الإملاء إذ أن المشرف يختار اللون ويخبره بالسمكة التي يلون كأن يبدأ بسمكة ذَ ولا يقول له ذال، ثم يختار لونا آخر وسمكة بحرف آخر وهكذا حتى نهاية جميع السمك فتكتمل اللوحة إن كانت ملونة أوسمك ملون إن كان اللوحة رمادية. هدف الشريحة التعرف على الحروف عبر الإملاء وكذلك التعود على مسك القلم ورسم السمك عبر التواءاتها المختلفة.</a:t>
            </a:r>
          </a:p>
          <a:p>
            <a:pPr marL="342900" indent="-342900" algn="just">
              <a:buFont typeface="+mj-lt"/>
              <a:buAutoNum type="arabicPeriod" startAt="6"/>
            </a:pPr>
            <a:r>
              <a:rPr lang="ar-OM" sz="2000" b="1" dirty="0">
                <a:cs typeface="Akhbar MT" pitchFamily="2" charset="-78"/>
              </a:rPr>
              <a:t>عكس الشريحة السابقة نقوم بتلوين الحرف مباشرة والمشرف على النشاط يختار اللون والحرف الذي يبدأ به أولا حتى ننهي تلوين كل الحروف بألوان مختلفة وبالتأكيد يلون الحرف المكرر بنفس لون الحرف الأول، ويهدف هذا النشاط التأكيد على الإملاء وتقريبا البدء بكتابة الحرف عبر تلوينه بشكل مباشر.</a:t>
            </a:r>
          </a:p>
          <a:p>
            <a:pPr marL="342900" indent="-342900" algn="just">
              <a:buFont typeface="+mj-lt"/>
              <a:buAutoNum type="arabicPeriod" startAt="6"/>
            </a:pPr>
            <a:r>
              <a:rPr lang="ar-OM" sz="2000" b="1" dirty="0">
                <a:cs typeface="Akhbar MT" pitchFamily="2" charset="-78"/>
              </a:rPr>
              <a:t>هذه الشريحة مهمة جدا وبالإمكان أن نستبدلها بملصقات من المكتبة للأسماك، فكلما أجاد الطفل نعطيه سمكا بحسب الإجادة، ونخبره ما الذي نقصده بالإجادة فكلما لون بشكل مميز نعطيه سمكتين مثلا ويلصقهما في سلة صيد الأسماك أو متوسطة أو سمكة كبيرة، وبعد ذلك نشتري منه سلة الأسماك هذه بمبلغ من المال نحدده لكل سمكة فمثلا السمكة الصغيرة بعشر </a:t>
            </a:r>
            <a:r>
              <a:rPr lang="ar-OM" sz="2000" b="1" dirty="0" err="1">
                <a:cs typeface="Akhbar MT" pitchFamily="2" charset="-78"/>
              </a:rPr>
              <a:t>بيسات</a:t>
            </a:r>
            <a:r>
              <a:rPr lang="ar-OM" sz="2000" b="1" dirty="0">
                <a:cs typeface="Akhbar MT" pitchFamily="2" charset="-78"/>
              </a:rPr>
              <a:t> والمتوسطة بعشرين والكبيرة بثلاثين، أو بالسعر الذي نراه مناسبا.</a:t>
            </a:r>
          </a:p>
          <a:p>
            <a:pPr marL="342900" indent="-342900" algn="just">
              <a:buFont typeface="+mj-lt"/>
              <a:buAutoNum type="arabicPeriod" startAt="6"/>
            </a:pPr>
            <a:r>
              <a:rPr lang="ar-OM" sz="2000" b="1" dirty="0">
                <a:cs typeface="Akhbar MT" pitchFamily="2" charset="-78"/>
              </a:rPr>
              <a:t>كيف نعزز أو نصحح. </a:t>
            </a:r>
          </a:p>
          <a:p>
            <a:pPr marL="342900" indent="-342900" algn="just">
              <a:buFont typeface="+mj-lt"/>
              <a:buAutoNum type="arabicPeriod" startAt="6"/>
            </a:pPr>
            <a:r>
              <a:rPr lang="ar-OM" sz="2000" b="1" dirty="0">
                <a:cs typeface="Akhbar MT" pitchFamily="2" charset="-78"/>
              </a:rPr>
              <a:t>سلة صيد السمك نعطيها للطفل ليضع فيها صيده(تعزيز المعلم أو المشرف على النشاط)</a:t>
            </a:r>
            <a:endParaRPr lang="en-US" sz="2000" b="1" dirty="0">
              <a:cs typeface="Akhbar MT" pitchFamily="2" charset="-78"/>
            </a:endParaRPr>
          </a:p>
        </p:txBody>
      </p:sp>
    </p:spTree>
    <p:extLst>
      <p:ext uri="{BB962C8B-B14F-4D97-AF65-F5344CB8AC3E}">
        <p14:creationId xmlns:p14="http://schemas.microsoft.com/office/powerpoint/2010/main" val="1931949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جدول 23">
            <a:extLst>
              <a:ext uri="{FF2B5EF4-FFF2-40B4-BE49-F238E27FC236}">
                <a16:creationId xmlns:a16="http://schemas.microsoft.com/office/drawing/2014/main" id="{CFEB5237-326D-49BD-A15A-BD2FC1AAA1DD}"/>
              </a:ext>
            </a:extLst>
          </p:cNvPr>
          <p:cNvGraphicFramePr>
            <a:graphicFrameLocks noGrp="1"/>
          </p:cNvGraphicFramePr>
          <p:nvPr>
            <p:extLst>
              <p:ext uri="{D42A27DB-BD31-4B8C-83A1-F6EECF244321}">
                <p14:modId xmlns:p14="http://schemas.microsoft.com/office/powerpoint/2010/main" val="3075135085"/>
              </p:ext>
            </p:extLst>
          </p:nvPr>
        </p:nvGraphicFramePr>
        <p:xfrm>
          <a:off x="242896" y="796115"/>
          <a:ext cx="11396332" cy="6043646"/>
        </p:xfrm>
        <a:graphic>
          <a:graphicData uri="http://schemas.openxmlformats.org/drawingml/2006/table">
            <a:tbl>
              <a:tblPr firstRow="1" bandRow="1">
                <a:tableStyleId>{21E4AEA4-8DFA-4A89-87EB-49C32662AFE0}</a:tableStyleId>
              </a:tblPr>
              <a:tblGrid>
                <a:gridCol w="2849083">
                  <a:extLst>
                    <a:ext uri="{9D8B030D-6E8A-4147-A177-3AD203B41FA5}">
                      <a16:colId xmlns:a16="http://schemas.microsoft.com/office/drawing/2014/main" val="2744818020"/>
                    </a:ext>
                  </a:extLst>
                </a:gridCol>
                <a:gridCol w="2849083">
                  <a:extLst>
                    <a:ext uri="{9D8B030D-6E8A-4147-A177-3AD203B41FA5}">
                      <a16:colId xmlns:a16="http://schemas.microsoft.com/office/drawing/2014/main" val="281708150"/>
                    </a:ext>
                  </a:extLst>
                </a:gridCol>
                <a:gridCol w="2849083">
                  <a:extLst>
                    <a:ext uri="{9D8B030D-6E8A-4147-A177-3AD203B41FA5}">
                      <a16:colId xmlns:a16="http://schemas.microsoft.com/office/drawing/2014/main" val="4024370306"/>
                    </a:ext>
                  </a:extLst>
                </a:gridCol>
                <a:gridCol w="2849083">
                  <a:extLst>
                    <a:ext uri="{9D8B030D-6E8A-4147-A177-3AD203B41FA5}">
                      <a16:colId xmlns:a16="http://schemas.microsoft.com/office/drawing/2014/main" val="1484833025"/>
                    </a:ext>
                  </a:extLst>
                </a:gridCol>
              </a:tblGrid>
              <a:tr h="2483995">
                <a:tc>
                  <a:txBody>
                    <a:bodyPr/>
                    <a:lstStyle/>
                    <a:p>
                      <a:endParaRPr lang="en-US" b="1"/>
                    </a:p>
                  </a:txBody>
                  <a:tcPr/>
                </a:tc>
                <a:tc>
                  <a:txBody>
                    <a:bodyPr/>
                    <a:lstStyle/>
                    <a:p>
                      <a:endParaRPr lang="en-US" b="1"/>
                    </a:p>
                  </a:txBody>
                  <a:tcPr/>
                </a:tc>
                <a:tc>
                  <a:txBody>
                    <a:bodyPr/>
                    <a:lstStyle/>
                    <a:p>
                      <a:endParaRPr lang="en-US" b="1" dirty="0"/>
                    </a:p>
                  </a:txBody>
                  <a:tcPr/>
                </a:tc>
                <a:tc>
                  <a:txBody>
                    <a:bodyPr/>
                    <a:lstStyle/>
                    <a:p>
                      <a:endParaRPr lang="en-US" b="1" dirty="0"/>
                    </a:p>
                  </a:txBody>
                  <a:tcPr/>
                </a:tc>
                <a:extLst>
                  <a:ext uri="{0D108BD9-81ED-4DB2-BD59-A6C34878D82A}">
                    <a16:rowId xmlns:a16="http://schemas.microsoft.com/office/drawing/2014/main" val="755725002"/>
                  </a:ext>
                </a:extLst>
              </a:tr>
              <a:tr h="3559651">
                <a:tc gridSpan="2">
                  <a:txBody>
                    <a:bodyPr/>
                    <a:lstStyle/>
                    <a:p>
                      <a:pPr algn="just"/>
                      <a:r>
                        <a:rPr lang="ar-OM" sz="2800" b="1" dirty="0"/>
                        <a:t>وضع اليد على صفحة الكتابة ينبغي أن يكون مستقيما بقدر الإمكان، وتستند الأصابع التي تمسك بالقلم على بقية الأصابع الثلاثة واليد، وعند وضع اليد بتلك الطريقة تعطينا الحرية لكتابة من ثلاث إلى أربع كلمات، ثم نرفعها مرة أخرى ونكمل، أي أن السطر الواحد يحتاج منا أن نرفع اليد ثلاث مرات تقريبا.</a:t>
                      </a:r>
                    </a:p>
                    <a:p>
                      <a:pPr algn="just"/>
                      <a:r>
                        <a:rPr lang="ar-OM" sz="2800" b="1" dirty="0"/>
                        <a:t>والفيديو يوضح ذلك.</a:t>
                      </a:r>
                      <a:endParaRPr lang="en-US" sz="2800" b="1" dirty="0"/>
                    </a:p>
                  </a:txBody>
                  <a:tcPr/>
                </a:tc>
                <a:tc hMerge="1">
                  <a:txBody>
                    <a:bodyPr/>
                    <a:lstStyle/>
                    <a:p>
                      <a:endParaRPr lang="en-US" dirty="0"/>
                    </a:p>
                  </a:txBody>
                  <a:tcPr/>
                </a:tc>
                <a:tc gridSpan="2">
                  <a:txBody>
                    <a:bodyPr/>
                    <a:lstStyle/>
                    <a:p>
                      <a:pPr algn="just"/>
                      <a:r>
                        <a:rPr lang="ar-OM" sz="2800" b="1" dirty="0"/>
                        <a:t>ينبغي عند مسك القلم أن نضعه على الوسطى قبل طرفها ونضغط عليه بأطراف السبابة والإبهام كما هو واضح في الصور ونخرج طرف القلم بمقدار بسيط، كما ينبغي أن يكون مقدار خروج طرف القلم لا يلامس ورقة الكتابة بنص سم تقريبا للمرونة، وسنحقق ملامسة الكتابة بتحريك الرسغ من أعلى إلى أسفل.</a:t>
                      </a:r>
                    </a:p>
                    <a:p>
                      <a:pPr algn="just"/>
                      <a:r>
                        <a:rPr lang="ar-OM" sz="2800" b="1" dirty="0"/>
                        <a:t>والفيديو يوضح ذلك. </a:t>
                      </a:r>
                      <a:endParaRPr lang="en-US" sz="2800" b="1" dirty="0"/>
                    </a:p>
                  </a:txBody>
                  <a:tcPr/>
                </a:tc>
                <a:tc hMerge="1">
                  <a:txBody>
                    <a:bodyPr/>
                    <a:lstStyle/>
                    <a:p>
                      <a:r>
                        <a:rPr lang="ar-OM" dirty="0"/>
                        <a:t>ينبغي عند مسك القلم أن نضعه على الوسطى قبل طرفها ونضغط عليه بأطراف السبابة والإبهام كما هو واضح في الصورة</a:t>
                      </a:r>
                      <a:endParaRPr lang="en-US" dirty="0"/>
                    </a:p>
                  </a:txBody>
                  <a:tcPr/>
                </a:tc>
                <a:extLst>
                  <a:ext uri="{0D108BD9-81ED-4DB2-BD59-A6C34878D82A}">
                    <a16:rowId xmlns:a16="http://schemas.microsoft.com/office/drawing/2014/main" val="1207822262"/>
                  </a:ext>
                </a:extLst>
              </a:tr>
            </a:tbl>
          </a:graphicData>
        </a:graphic>
      </p:graphicFrame>
      <p:sp>
        <p:nvSpPr>
          <p:cNvPr id="2" name="عنوان 1">
            <a:extLst>
              <a:ext uri="{FF2B5EF4-FFF2-40B4-BE49-F238E27FC236}">
                <a16:creationId xmlns:a16="http://schemas.microsoft.com/office/drawing/2014/main" id="{C168DD07-FC73-4EB6-AC8A-BAB78A65B88C}"/>
              </a:ext>
            </a:extLst>
          </p:cNvPr>
          <p:cNvSpPr>
            <a:spLocks noGrp="1"/>
          </p:cNvSpPr>
          <p:nvPr>
            <p:ph type="title"/>
          </p:nvPr>
        </p:nvSpPr>
        <p:spPr>
          <a:xfrm>
            <a:off x="242896" y="18239"/>
            <a:ext cx="11396332" cy="777875"/>
          </a:xfrm>
          <a:solidFill>
            <a:schemeClr val="accent2"/>
          </a:solidFill>
          <a:ln>
            <a:solidFill>
              <a:schemeClr val="accent1"/>
            </a:solidFill>
          </a:ln>
        </p:spPr>
        <p:txBody>
          <a:bodyPr/>
          <a:lstStyle/>
          <a:p>
            <a:r>
              <a:rPr lang="ar-OM" dirty="0"/>
              <a:t>طريقة مسك القلم</a:t>
            </a:r>
            <a:endParaRPr lang="en-US" dirty="0"/>
          </a:p>
        </p:txBody>
      </p:sp>
      <p:pic>
        <p:nvPicPr>
          <p:cNvPr id="16" name="صورة 15" descr="صورة تحتوي على داخلي&#10;&#10;تم إنشاء الوصف تلقائياً">
            <a:extLst>
              <a:ext uri="{FF2B5EF4-FFF2-40B4-BE49-F238E27FC236}">
                <a16:creationId xmlns:a16="http://schemas.microsoft.com/office/drawing/2014/main" id="{AB139099-662F-4501-8485-261041E7BFB4}"/>
              </a:ext>
            </a:extLst>
          </p:cNvPr>
          <p:cNvPicPr preferRelativeResize="0">
            <a:picLocks/>
          </p:cNvPicPr>
          <p:nvPr/>
        </p:nvPicPr>
        <p:blipFill rotWithShape="1">
          <a:blip r:embed="rId2">
            <a:extLst>
              <a:ext uri="{28A0092B-C50C-407E-A947-70E740481C1C}">
                <a14:useLocalDpi xmlns:a14="http://schemas.microsoft.com/office/drawing/2010/main" val="0"/>
              </a:ext>
            </a:extLst>
          </a:blip>
          <a:srcRect r="41250" b="9515"/>
          <a:stretch/>
        </p:blipFill>
        <p:spPr>
          <a:xfrm rot="5400000">
            <a:off x="3527852" y="999234"/>
            <a:ext cx="1920240" cy="2103120"/>
          </a:xfrm>
          <a:prstGeom prst="rect">
            <a:avLst/>
          </a:prstGeom>
          <a:ln>
            <a:solidFill>
              <a:schemeClr val="tx1"/>
            </a:solidFill>
          </a:ln>
        </p:spPr>
      </p:pic>
      <p:pic>
        <p:nvPicPr>
          <p:cNvPr id="17" name="عنصر نائب للمحتوى 4" descr="صورة تحتوي على نص&#10;&#10;تم إنشاء الوصف تلقائياً">
            <a:extLst>
              <a:ext uri="{FF2B5EF4-FFF2-40B4-BE49-F238E27FC236}">
                <a16:creationId xmlns:a16="http://schemas.microsoft.com/office/drawing/2014/main" id="{E6252D33-5509-4605-9D5C-389D034057AF}"/>
              </a:ext>
            </a:extLst>
          </p:cNvPr>
          <p:cNvPicPr preferRelativeResize="0">
            <a:picLocks noGrp="1"/>
          </p:cNvPicPr>
          <p:nvPr>
            <p:ph idx="1"/>
          </p:nvPr>
        </p:nvPicPr>
        <p:blipFill rotWithShape="1">
          <a:blip r:embed="rId3">
            <a:extLst>
              <a:ext uri="{28A0092B-C50C-407E-A947-70E740481C1C}">
                <a14:useLocalDpi xmlns:a14="http://schemas.microsoft.com/office/drawing/2010/main" val="0"/>
              </a:ext>
            </a:extLst>
          </a:blip>
          <a:srcRect r="39370" b="22354"/>
          <a:stretch/>
        </p:blipFill>
        <p:spPr>
          <a:xfrm rot="5400000">
            <a:off x="9210823" y="994873"/>
            <a:ext cx="1920240" cy="2103120"/>
          </a:xfrm>
          <a:ln>
            <a:solidFill>
              <a:schemeClr val="tx1"/>
            </a:solidFill>
          </a:ln>
        </p:spPr>
      </p:pic>
      <p:pic>
        <p:nvPicPr>
          <p:cNvPr id="18" name="صورة 17" descr="صورة تحتوي على نص&#10;&#10;تم إنشاء الوصف تلقائياً">
            <a:extLst>
              <a:ext uri="{FF2B5EF4-FFF2-40B4-BE49-F238E27FC236}">
                <a16:creationId xmlns:a16="http://schemas.microsoft.com/office/drawing/2014/main" id="{B25C0C99-4B32-4F1B-947C-88AC9887AEDF}"/>
              </a:ext>
            </a:extLst>
          </p:cNvPr>
          <p:cNvPicPr preferRelativeResize="0">
            <a:picLocks/>
          </p:cNvPicPr>
          <p:nvPr/>
        </p:nvPicPr>
        <p:blipFill rotWithShape="1">
          <a:blip r:embed="rId4">
            <a:extLst>
              <a:ext uri="{28A0092B-C50C-407E-A947-70E740481C1C}">
                <a14:useLocalDpi xmlns:a14="http://schemas.microsoft.com/office/drawing/2010/main" val="0"/>
              </a:ext>
            </a:extLst>
          </a:blip>
          <a:srcRect r="32136" b="9537"/>
          <a:stretch/>
        </p:blipFill>
        <p:spPr>
          <a:xfrm rot="5400000">
            <a:off x="6355984" y="999234"/>
            <a:ext cx="1920240" cy="2103120"/>
          </a:xfrm>
          <a:prstGeom prst="rect">
            <a:avLst/>
          </a:prstGeom>
          <a:ln>
            <a:solidFill>
              <a:schemeClr val="tx1"/>
            </a:solidFill>
          </a:ln>
        </p:spPr>
      </p:pic>
      <p:pic>
        <p:nvPicPr>
          <p:cNvPr id="22" name="صورة 21" descr="صورة تحتوي على شخص, حائط, داخلي, سروال داخلي&#10;&#10;تم إنشاء الوصف تلقائياً">
            <a:extLst>
              <a:ext uri="{FF2B5EF4-FFF2-40B4-BE49-F238E27FC236}">
                <a16:creationId xmlns:a16="http://schemas.microsoft.com/office/drawing/2014/main" id="{65101832-397A-47F0-95FF-E1DF484883B9}"/>
              </a:ext>
            </a:extLst>
          </p:cNvPr>
          <p:cNvPicPr preferRelativeResize="0">
            <a:picLocks/>
          </p:cNvPicPr>
          <p:nvPr/>
        </p:nvPicPr>
        <p:blipFill rotWithShape="1">
          <a:blip r:embed="rId5">
            <a:extLst>
              <a:ext uri="{28A0092B-C50C-407E-A947-70E740481C1C}">
                <a14:useLocalDpi xmlns:a14="http://schemas.microsoft.com/office/drawing/2010/main" val="0"/>
              </a:ext>
            </a:extLst>
          </a:blip>
          <a:srcRect r="42599" b="31656"/>
          <a:stretch/>
        </p:blipFill>
        <p:spPr>
          <a:xfrm rot="5400000">
            <a:off x="687630" y="980216"/>
            <a:ext cx="1920240" cy="2103120"/>
          </a:xfrm>
          <a:prstGeom prst="rect">
            <a:avLst/>
          </a:prstGeom>
          <a:ln>
            <a:solidFill>
              <a:schemeClr val="tx1"/>
            </a:solidFill>
          </a:ln>
        </p:spPr>
      </p:pic>
      <p:cxnSp>
        <p:nvCxnSpPr>
          <p:cNvPr id="25" name="رابط كسهم مستقيم 24">
            <a:extLst>
              <a:ext uri="{FF2B5EF4-FFF2-40B4-BE49-F238E27FC236}">
                <a16:creationId xmlns:a16="http://schemas.microsoft.com/office/drawing/2014/main" id="{3F5E3DDE-CA24-45B8-8767-AF95BEDCA1BE}"/>
              </a:ext>
            </a:extLst>
          </p:cNvPr>
          <p:cNvCxnSpPr/>
          <p:nvPr/>
        </p:nvCxnSpPr>
        <p:spPr>
          <a:xfrm flipH="1">
            <a:off x="3761509" y="1226129"/>
            <a:ext cx="187036" cy="1350818"/>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cxnSp>
        <p:nvCxnSpPr>
          <p:cNvPr id="27" name="رابط كسهم مستقيم 26">
            <a:extLst>
              <a:ext uri="{FF2B5EF4-FFF2-40B4-BE49-F238E27FC236}">
                <a16:creationId xmlns:a16="http://schemas.microsoft.com/office/drawing/2014/main" id="{26CD7A56-FC8A-47A7-8975-9E4FE66E4C37}"/>
              </a:ext>
            </a:extLst>
          </p:cNvPr>
          <p:cNvCxnSpPr/>
          <p:nvPr/>
        </p:nvCxnSpPr>
        <p:spPr>
          <a:xfrm>
            <a:off x="4384964" y="2223651"/>
            <a:ext cx="1127861" cy="145473"/>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sp>
        <p:nvSpPr>
          <p:cNvPr id="28" name="زر الإجراء: &quot;الانتقال للخلف&quot; أو &quot;السابق&quot; 27">
            <a:hlinkClick r:id="rId6" action="ppaction://hlinksldjump"/>
            <a:extLst>
              <a:ext uri="{FF2B5EF4-FFF2-40B4-BE49-F238E27FC236}">
                <a16:creationId xmlns:a16="http://schemas.microsoft.com/office/drawing/2014/main" id="{303B45C9-7374-47E8-8970-711E2E950C07}"/>
              </a:ext>
            </a:extLst>
          </p:cNvPr>
          <p:cNvSpPr/>
          <p:nvPr/>
        </p:nvSpPr>
        <p:spPr>
          <a:xfrm>
            <a:off x="5941062" y="6311268"/>
            <a:ext cx="1219200" cy="5467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زر الإجراء: &quot;الانتقال للخلف&quot; أو &quot;السابق&quot; 28">
            <a:hlinkClick r:id="rId7" action="ppaction://hlinksldjump"/>
            <a:extLst>
              <a:ext uri="{FF2B5EF4-FFF2-40B4-BE49-F238E27FC236}">
                <a16:creationId xmlns:a16="http://schemas.microsoft.com/office/drawing/2014/main" id="{D869C216-2C9B-45E5-8A33-C3264519F410}"/>
              </a:ext>
            </a:extLst>
          </p:cNvPr>
          <p:cNvSpPr/>
          <p:nvPr/>
        </p:nvSpPr>
        <p:spPr>
          <a:xfrm>
            <a:off x="242896" y="6251988"/>
            <a:ext cx="1219200" cy="5467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2151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صورة تحتوي على مليء بالألوان, ملون, عشب, كثير&#10;&#10;تم إنشاء الوصف تلقائياً">
            <a:extLst>
              <a:ext uri="{FF2B5EF4-FFF2-40B4-BE49-F238E27FC236}">
                <a16:creationId xmlns:a16="http://schemas.microsoft.com/office/drawing/2014/main" id="{DDEBC02C-F919-458C-A933-8478C352F529}"/>
              </a:ext>
            </a:extLst>
          </p:cNvPr>
          <p:cNvPicPr>
            <a:picLocks noChangeAspect="1"/>
          </p:cNvPicPr>
          <p:nvPr/>
        </p:nvPicPr>
        <p:blipFill>
          <a:blip r:embed="rId2">
            <a:clrChange>
              <a:clrFrom>
                <a:srgbClr val="00C1F6"/>
              </a:clrFrom>
              <a:clrTo>
                <a:srgbClr val="00C1F6">
                  <a:alpha val="0"/>
                </a:srgbClr>
              </a:clrTo>
            </a:clrChange>
            <a:duotone>
              <a:prstClr val="black"/>
              <a:schemeClr val="accent3">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a:effectLst>
            <a:softEdge rad="0"/>
          </a:effectLst>
        </p:spPr>
      </p:pic>
      <p:sp>
        <p:nvSpPr>
          <p:cNvPr id="22" name="عنوان 1">
            <a:extLst>
              <a:ext uri="{FF2B5EF4-FFF2-40B4-BE49-F238E27FC236}">
                <a16:creationId xmlns:a16="http://schemas.microsoft.com/office/drawing/2014/main" id="{51D40793-3152-4DF5-8D29-9CB656DE8C22}"/>
              </a:ext>
            </a:extLst>
          </p:cNvPr>
          <p:cNvSpPr>
            <a:spLocks noGrp="1"/>
          </p:cNvSpPr>
          <p:nvPr>
            <p:ph type="title"/>
          </p:nvPr>
        </p:nvSpPr>
        <p:spPr>
          <a:xfrm>
            <a:off x="-343808" y="0"/>
            <a:ext cx="3762375" cy="442913"/>
          </a:xfrm>
          <a:noFill/>
          <a:effectLst>
            <a:softEdge rad="127000"/>
          </a:effectLst>
        </p:spPr>
        <p:style>
          <a:lnRef idx="2">
            <a:schemeClr val="dk1"/>
          </a:lnRef>
          <a:fillRef idx="1">
            <a:schemeClr val="lt1"/>
          </a:fillRef>
          <a:effectRef idx="0">
            <a:schemeClr val="dk1"/>
          </a:effectRef>
          <a:fontRef idx="minor">
            <a:schemeClr val="dk1"/>
          </a:fontRef>
        </p:style>
        <p:txBody>
          <a:bodyPr>
            <a:normAutofit/>
          </a:bodyPr>
          <a:lstStyle/>
          <a:p>
            <a:r>
              <a:rPr lang="ar-OM" sz="2000" dirty="0"/>
              <a:t>لوّن الأسماك التي تحبها</a:t>
            </a:r>
            <a:endParaRPr lang="en-US" sz="2000" dirty="0"/>
          </a:p>
        </p:txBody>
      </p:sp>
    </p:spTree>
    <p:extLst>
      <p:ext uri="{BB962C8B-B14F-4D97-AF65-F5344CB8AC3E}">
        <p14:creationId xmlns:p14="http://schemas.microsoft.com/office/powerpoint/2010/main" val="2751226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صورة تحتوي على مليء بالألوان, ملون, عشب, كثير&#10;&#10;تم إنشاء الوصف تلقائياً">
            <a:extLst>
              <a:ext uri="{FF2B5EF4-FFF2-40B4-BE49-F238E27FC236}">
                <a16:creationId xmlns:a16="http://schemas.microsoft.com/office/drawing/2014/main" id="{DDEBC02C-F919-458C-A933-8478C352F529}"/>
              </a:ext>
            </a:extLst>
          </p:cNvPr>
          <p:cNvPicPr>
            <a:picLocks noChangeAspect="1"/>
          </p:cNvPicPr>
          <p:nvPr/>
        </p:nvPicPr>
        <p:blipFill>
          <a:blip r:embed="rId2">
            <a:clrChange>
              <a:clrFrom>
                <a:srgbClr val="00C1F6"/>
              </a:clrFrom>
              <a:clrTo>
                <a:srgbClr val="00C1F6">
                  <a:alpha val="0"/>
                </a:srgbClr>
              </a:clrTo>
            </a:clrChange>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a:effectLst>
            <a:softEdge rad="0"/>
          </a:effectLst>
        </p:spPr>
      </p:pic>
    </p:spTree>
    <p:extLst>
      <p:ext uri="{BB962C8B-B14F-4D97-AF65-F5344CB8AC3E}">
        <p14:creationId xmlns:p14="http://schemas.microsoft.com/office/powerpoint/2010/main" val="1168855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صورة تحتوي على مليء بالألوان, ملون, عشب, كثير&#10;&#10;تم إنشاء الوصف تلقائياً">
            <a:extLst>
              <a:ext uri="{FF2B5EF4-FFF2-40B4-BE49-F238E27FC236}">
                <a16:creationId xmlns:a16="http://schemas.microsoft.com/office/drawing/2014/main" id="{DDEBC02C-F919-458C-A933-8478C352F529}"/>
              </a:ext>
            </a:extLst>
          </p:cNvPr>
          <p:cNvPicPr>
            <a:picLocks noChangeAspect="1"/>
          </p:cNvPicPr>
          <p:nvPr/>
        </p:nvPicPr>
        <p:blipFill>
          <a:blip r:embed="rId2">
            <a:clrChange>
              <a:clrFrom>
                <a:srgbClr val="00C1F6"/>
              </a:clrFrom>
              <a:clrTo>
                <a:srgbClr val="00C1F6">
                  <a:alpha val="0"/>
                </a:srgbClr>
              </a:clrTo>
            </a:clrChange>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a:effectLst>
            <a:softEdge rad="0"/>
          </a:effectLst>
        </p:spPr>
      </p:pic>
      <p:sp>
        <p:nvSpPr>
          <p:cNvPr id="6" name="شكل حر 52">
            <a:extLst>
              <a:ext uri="{FF2B5EF4-FFF2-40B4-BE49-F238E27FC236}">
                <a16:creationId xmlns:a16="http://schemas.microsoft.com/office/drawing/2014/main" id="{335D235D-498C-4E54-B449-023E83B39EA8}"/>
              </a:ext>
            </a:extLst>
          </p:cNvPr>
          <p:cNvSpPr/>
          <p:nvPr/>
        </p:nvSpPr>
        <p:spPr>
          <a:xfrm>
            <a:off x="7345514" y="142477"/>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أَ</a:t>
            </a:r>
          </a:p>
        </p:txBody>
      </p:sp>
      <p:sp>
        <p:nvSpPr>
          <p:cNvPr id="7" name="شكل حر 51">
            <a:extLst>
              <a:ext uri="{FF2B5EF4-FFF2-40B4-BE49-F238E27FC236}">
                <a16:creationId xmlns:a16="http://schemas.microsoft.com/office/drawing/2014/main" id="{6F919E17-AF72-4AEA-89C8-AF3EA40407D4}"/>
              </a:ext>
            </a:extLst>
          </p:cNvPr>
          <p:cNvSpPr/>
          <p:nvPr/>
        </p:nvSpPr>
        <p:spPr>
          <a:xfrm>
            <a:off x="2235548" y="5496919"/>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90000"/>
              </a:lnSpc>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خ</a:t>
            </a:r>
            <a:r>
              <a:rPr lang="ar-SA" sz="6600" b="1" dirty="0">
                <a:ln w="11430"/>
                <a:solidFill>
                  <a:sysClr val="windowText" lastClr="000000"/>
                </a:solidFill>
                <a:effectLst>
                  <a:outerShdw blurRad="50800" dist="39000" dir="5460000" algn="tl">
                    <a:srgbClr val="000000">
                      <a:alpha val="38000"/>
                    </a:srgbClr>
                  </a:outerShdw>
                </a:effectLst>
              </a:rPr>
              <a:t>َ </a:t>
            </a:r>
            <a:endParaRPr lang="ar-OM" sz="6600" b="1" dirty="0">
              <a:ln w="11430"/>
              <a:solidFill>
                <a:sysClr val="windowText" lastClr="000000"/>
              </a:solidFill>
              <a:effectLst>
                <a:outerShdw blurRad="50800" dist="39000" dir="5460000" algn="tl">
                  <a:srgbClr val="000000">
                    <a:alpha val="38000"/>
                  </a:srgbClr>
                </a:outerShdw>
              </a:effectLst>
            </a:endParaRPr>
          </a:p>
        </p:txBody>
      </p:sp>
      <p:sp>
        <p:nvSpPr>
          <p:cNvPr id="11" name="شكل حر 47">
            <a:extLst>
              <a:ext uri="{FF2B5EF4-FFF2-40B4-BE49-F238E27FC236}">
                <a16:creationId xmlns:a16="http://schemas.microsoft.com/office/drawing/2014/main" id="{45B17088-1EF4-4462-BDB1-B5801DFF63AF}"/>
              </a:ext>
            </a:extLst>
          </p:cNvPr>
          <p:cNvSpPr/>
          <p:nvPr/>
        </p:nvSpPr>
        <p:spPr>
          <a:xfrm>
            <a:off x="635560" y="2936129"/>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ctr" defTabSz="2933700">
              <a:lnSpc>
                <a:spcPct val="90000"/>
              </a:lnSpc>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تَ</a:t>
            </a:r>
            <a:endParaRPr lang="ar-OM" sz="6600" b="1" kern="1200" dirty="0">
              <a:ln w="11430"/>
              <a:solidFill>
                <a:sysClr val="windowText" lastClr="000000"/>
              </a:solidFill>
              <a:effectLst>
                <a:outerShdw blurRad="50800" dist="39000" dir="5460000" algn="tl">
                  <a:srgbClr val="000000">
                    <a:alpha val="38000"/>
                  </a:srgbClr>
                </a:outerShdw>
              </a:effectLst>
            </a:endParaRPr>
          </a:p>
        </p:txBody>
      </p:sp>
      <p:sp>
        <p:nvSpPr>
          <p:cNvPr id="12" name="شكل حر 51">
            <a:extLst>
              <a:ext uri="{FF2B5EF4-FFF2-40B4-BE49-F238E27FC236}">
                <a16:creationId xmlns:a16="http://schemas.microsoft.com/office/drawing/2014/main" id="{F4CD9199-236D-4A9E-8EA0-7C9D14C0FAA5}"/>
              </a:ext>
            </a:extLst>
          </p:cNvPr>
          <p:cNvSpPr/>
          <p:nvPr/>
        </p:nvSpPr>
        <p:spPr>
          <a:xfrm>
            <a:off x="-82762" y="198350"/>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90000"/>
              </a:lnSpc>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خ</a:t>
            </a:r>
            <a:r>
              <a:rPr lang="ar-SA" sz="6600" b="1" dirty="0">
                <a:ln w="11430"/>
                <a:solidFill>
                  <a:sysClr val="windowText" lastClr="000000"/>
                </a:solidFill>
                <a:effectLst>
                  <a:outerShdw blurRad="50800" dist="39000" dir="5460000" algn="tl">
                    <a:srgbClr val="000000">
                      <a:alpha val="38000"/>
                    </a:srgbClr>
                  </a:outerShdw>
                </a:effectLst>
              </a:rPr>
              <a:t>َ </a:t>
            </a:r>
            <a:endParaRPr lang="ar-OM" sz="6600" b="1" dirty="0">
              <a:ln w="11430"/>
              <a:solidFill>
                <a:sysClr val="windowText" lastClr="000000"/>
              </a:solidFill>
              <a:effectLst>
                <a:outerShdw blurRad="50800" dist="39000" dir="5460000" algn="tl">
                  <a:srgbClr val="000000">
                    <a:alpha val="38000"/>
                  </a:srgbClr>
                </a:outerShdw>
              </a:effectLst>
            </a:endParaRPr>
          </a:p>
        </p:txBody>
      </p:sp>
      <p:sp>
        <p:nvSpPr>
          <p:cNvPr id="13" name="شكل حر 52">
            <a:extLst>
              <a:ext uri="{FF2B5EF4-FFF2-40B4-BE49-F238E27FC236}">
                <a16:creationId xmlns:a16="http://schemas.microsoft.com/office/drawing/2014/main" id="{8CD40E53-B7DB-4E05-96A0-E376CC07745C}"/>
              </a:ext>
            </a:extLst>
          </p:cNvPr>
          <p:cNvSpPr/>
          <p:nvPr/>
        </p:nvSpPr>
        <p:spPr>
          <a:xfrm>
            <a:off x="10662134" y="-104259"/>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ثَ</a:t>
            </a:r>
          </a:p>
        </p:txBody>
      </p:sp>
      <p:sp>
        <p:nvSpPr>
          <p:cNvPr id="14" name="شكل حر 52">
            <a:extLst>
              <a:ext uri="{FF2B5EF4-FFF2-40B4-BE49-F238E27FC236}">
                <a16:creationId xmlns:a16="http://schemas.microsoft.com/office/drawing/2014/main" id="{FB6CED16-ED5D-4BBE-864B-AC963814FCC9}"/>
              </a:ext>
            </a:extLst>
          </p:cNvPr>
          <p:cNvSpPr/>
          <p:nvPr/>
        </p:nvSpPr>
        <p:spPr>
          <a:xfrm>
            <a:off x="8817192" y="198350"/>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ذَ</a:t>
            </a:r>
          </a:p>
        </p:txBody>
      </p:sp>
      <p:sp>
        <p:nvSpPr>
          <p:cNvPr id="15" name="شكل حر 52">
            <a:extLst>
              <a:ext uri="{FF2B5EF4-FFF2-40B4-BE49-F238E27FC236}">
                <a16:creationId xmlns:a16="http://schemas.microsoft.com/office/drawing/2014/main" id="{4FDB8D2D-CFB2-4434-B645-3A52B0238DD1}"/>
              </a:ext>
            </a:extLst>
          </p:cNvPr>
          <p:cNvSpPr/>
          <p:nvPr/>
        </p:nvSpPr>
        <p:spPr>
          <a:xfrm>
            <a:off x="7073389" y="1469895"/>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6600" b="1">
                <a:ln w="11430"/>
                <a:solidFill>
                  <a:sysClr val="windowText" lastClr="000000"/>
                </a:solidFill>
                <a:effectLst>
                  <a:outerShdw blurRad="50800" dist="39000" dir="5460000" algn="tl">
                    <a:srgbClr val="000000">
                      <a:alpha val="38000"/>
                    </a:srgbClr>
                  </a:outerShdw>
                </a:effectLst>
              </a:rPr>
              <a:t>بَ</a:t>
            </a:r>
            <a:endParaRPr lang="ar-OM" sz="6600" b="1" dirty="0">
              <a:ln w="11430"/>
              <a:solidFill>
                <a:sysClr val="windowText" lastClr="000000"/>
              </a:solidFill>
              <a:effectLst>
                <a:outerShdw blurRad="50800" dist="39000" dir="5460000" algn="tl">
                  <a:srgbClr val="000000">
                    <a:alpha val="38000"/>
                  </a:srgbClr>
                </a:outerShdw>
              </a:effectLst>
            </a:endParaRPr>
          </a:p>
        </p:txBody>
      </p:sp>
      <p:sp>
        <p:nvSpPr>
          <p:cNvPr id="16" name="شكل حر 52">
            <a:extLst>
              <a:ext uri="{FF2B5EF4-FFF2-40B4-BE49-F238E27FC236}">
                <a16:creationId xmlns:a16="http://schemas.microsoft.com/office/drawing/2014/main" id="{66DF096E-4C78-477F-972C-18C9A1A216BD}"/>
              </a:ext>
            </a:extLst>
          </p:cNvPr>
          <p:cNvSpPr/>
          <p:nvPr/>
        </p:nvSpPr>
        <p:spPr>
          <a:xfrm>
            <a:off x="7958156" y="3155963"/>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ثَ</a:t>
            </a:r>
          </a:p>
        </p:txBody>
      </p:sp>
      <p:sp>
        <p:nvSpPr>
          <p:cNvPr id="17" name="شكل حر 52">
            <a:extLst>
              <a:ext uri="{FF2B5EF4-FFF2-40B4-BE49-F238E27FC236}">
                <a16:creationId xmlns:a16="http://schemas.microsoft.com/office/drawing/2014/main" id="{45A14BA6-A959-49E1-A4FD-4F8038D75DAD}"/>
              </a:ext>
            </a:extLst>
          </p:cNvPr>
          <p:cNvSpPr/>
          <p:nvPr/>
        </p:nvSpPr>
        <p:spPr>
          <a:xfrm>
            <a:off x="4276172" y="5673058"/>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بَ</a:t>
            </a:r>
          </a:p>
        </p:txBody>
      </p:sp>
      <p:sp>
        <p:nvSpPr>
          <p:cNvPr id="18" name="شكل حر 52">
            <a:extLst>
              <a:ext uri="{FF2B5EF4-FFF2-40B4-BE49-F238E27FC236}">
                <a16:creationId xmlns:a16="http://schemas.microsoft.com/office/drawing/2014/main" id="{23A398EC-F65E-4FCC-AD43-D97A2BEEDF65}"/>
              </a:ext>
            </a:extLst>
          </p:cNvPr>
          <p:cNvSpPr/>
          <p:nvPr/>
        </p:nvSpPr>
        <p:spPr>
          <a:xfrm>
            <a:off x="10662134" y="3346307"/>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ذَ</a:t>
            </a:r>
          </a:p>
        </p:txBody>
      </p:sp>
      <p:sp>
        <p:nvSpPr>
          <p:cNvPr id="19" name="شكل حر 52">
            <a:extLst>
              <a:ext uri="{FF2B5EF4-FFF2-40B4-BE49-F238E27FC236}">
                <a16:creationId xmlns:a16="http://schemas.microsoft.com/office/drawing/2014/main" id="{CA81E049-BC60-4197-AB56-4B203BE6D070}"/>
              </a:ext>
            </a:extLst>
          </p:cNvPr>
          <p:cNvSpPr/>
          <p:nvPr/>
        </p:nvSpPr>
        <p:spPr>
          <a:xfrm>
            <a:off x="5624220" y="5009694"/>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أَ</a:t>
            </a:r>
          </a:p>
        </p:txBody>
      </p:sp>
      <p:sp>
        <p:nvSpPr>
          <p:cNvPr id="20" name="شكل حر 47">
            <a:extLst>
              <a:ext uri="{FF2B5EF4-FFF2-40B4-BE49-F238E27FC236}">
                <a16:creationId xmlns:a16="http://schemas.microsoft.com/office/drawing/2014/main" id="{392307C5-F67A-4754-98ED-3661E92A3F46}"/>
              </a:ext>
            </a:extLst>
          </p:cNvPr>
          <p:cNvSpPr/>
          <p:nvPr/>
        </p:nvSpPr>
        <p:spPr>
          <a:xfrm>
            <a:off x="5291143" y="1642916"/>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ctr" defTabSz="2933700">
              <a:lnSpc>
                <a:spcPct val="90000"/>
              </a:lnSpc>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تَ</a:t>
            </a:r>
            <a:endParaRPr lang="ar-OM" sz="6600" b="1" kern="1200" dirty="0">
              <a:ln w="11430"/>
              <a:solidFill>
                <a:sysClr val="windowText" lastClr="000000"/>
              </a:solidFill>
              <a:effectLst>
                <a:outerShdw blurRad="50800" dist="39000" dir="5460000" algn="tl">
                  <a:srgbClr val="000000">
                    <a:alpha val="38000"/>
                  </a:srgbClr>
                </a:outerShdw>
              </a:effectLst>
            </a:endParaRPr>
          </a:p>
        </p:txBody>
      </p:sp>
      <p:sp>
        <p:nvSpPr>
          <p:cNvPr id="21" name="عنوان 1">
            <a:extLst>
              <a:ext uri="{FF2B5EF4-FFF2-40B4-BE49-F238E27FC236}">
                <a16:creationId xmlns:a16="http://schemas.microsoft.com/office/drawing/2014/main" id="{29307340-6190-4E92-9A8B-B9C6A60F834E}"/>
              </a:ext>
            </a:extLst>
          </p:cNvPr>
          <p:cNvSpPr txBox="1">
            <a:spLocks/>
          </p:cNvSpPr>
          <p:nvPr/>
        </p:nvSpPr>
        <p:spPr>
          <a:xfrm>
            <a:off x="785811" y="71440"/>
            <a:ext cx="3762375" cy="442913"/>
          </a:xfrm>
          <a:prstGeom prst="rect">
            <a:avLst/>
          </a:prstGeom>
          <a:noFill/>
          <a:effectLst>
            <a:softEdge rad="127000"/>
          </a:effectLst>
        </p:spPr>
        <p:style>
          <a:lnRef idx="2">
            <a:schemeClr val="dk1"/>
          </a:lnRef>
          <a:fillRef idx="1">
            <a:schemeClr val="lt1"/>
          </a:fillRef>
          <a:effectRef idx="0">
            <a:schemeClr val="dk1"/>
          </a:effectRef>
          <a:fontRef idx="minor">
            <a:schemeClr val="dk1"/>
          </a:fontRef>
        </p:style>
        <p:txBody>
          <a:bodyPr vert="horz" lIns="91440" tIns="45720" rIns="91440" bIns="45720" rtlCol="1" anchor="ctr">
            <a:normAutofit/>
          </a:bodyPr>
          <a:lstStyle>
            <a:lvl1pPr algn="r" defTabSz="914400" rtl="1"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ar-OM" sz="2000" dirty="0"/>
              <a:t>صل بين أسماك الحروف المتشابهة</a:t>
            </a:r>
            <a:endParaRPr lang="en-US" sz="2000" dirty="0"/>
          </a:p>
        </p:txBody>
      </p:sp>
    </p:spTree>
    <p:extLst>
      <p:ext uri="{BB962C8B-B14F-4D97-AF65-F5344CB8AC3E}">
        <p14:creationId xmlns:p14="http://schemas.microsoft.com/office/powerpoint/2010/main" val="2478352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صورة تحتوي على مليء بالألوان, ملون, عشب, كثير&#10;&#10;تم إنشاء الوصف تلقائياً">
            <a:extLst>
              <a:ext uri="{FF2B5EF4-FFF2-40B4-BE49-F238E27FC236}">
                <a16:creationId xmlns:a16="http://schemas.microsoft.com/office/drawing/2014/main" id="{DDEBC02C-F919-458C-A933-8478C352F529}"/>
              </a:ext>
            </a:extLst>
          </p:cNvPr>
          <p:cNvPicPr>
            <a:picLocks noChangeAspect="1"/>
          </p:cNvPicPr>
          <p:nvPr/>
        </p:nvPicPr>
        <p:blipFill>
          <a:blip r:embed="rId2">
            <a:clrChange>
              <a:clrFrom>
                <a:srgbClr val="00C1F6"/>
              </a:clrFrom>
              <a:clrTo>
                <a:srgbClr val="00C1F6">
                  <a:alpha val="0"/>
                </a:srgbClr>
              </a:clrTo>
            </a:clrChange>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a:effectLst>
            <a:softEdge rad="0"/>
          </a:effectLst>
        </p:spPr>
      </p:pic>
      <p:sp>
        <p:nvSpPr>
          <p:cNvPr id="2" name="عنوان 1">
            <a:extLst>
              <a:ext uri="{FF2B5EF4-FFF2-40B4-BE49-F238E27FC236}">
                <a16:creationId xmlns:a16="http://schemas.microsoft.com/office/drawing/2014/main" id="{6283463C-6529-4290-8292-351FFDED4635}"/>
              </a:ext>
            </a:extLst>
          </p:cNvPr>
          <p:cNvSpPr>
            <a:spLocks noGrp="1"/>
          </p:cNvSpPr>
          <p:nvPr>
            <p:ph type="title"/>
          </p:nvPr>
        </p:nvSpPr>
        <p:spPr>
          <a:xfrm>
            <a:off x="0" y="0"/>
            <a:ext cx="5538420" cy="442913"/>
          </a:xfrm>
          <a:noFill/>
          <a:effectLst>
            <a:softEdge rad="127000"/>
          </a:effectLst>
        </p:spPr>
        <p:style>
          <a:lnRef idx="2">
            <a:schemeClr val="dk1"/>
          </a:lnRef>
          <a:fillRef idx="1">
            <a:schemeClr val="lt1"/>
          </a:fillRef>
          <a:effectRef idx="0">
            <a:schemeClr val="dk1"/>
          </a:effectRef>
          <a:fontRef idx="minor">
            <a:schemeClr val="dk1"/>
          </a:fontRef>
        </p:style>
        <p:txBody>
          <a:bodyPr>
            <a:normAutofit fontScale="90000"/>
          </a:bodyPr>
          <a:lstStyle/>
          <a:p>
            <a:r>
              <a:rPr lang="ar-OM" sz="2000" b="1" dirty="0"/>
              <a:t>صل بين أسماك الحروف المتشابهة بشرط أن لا تلمس الأسماك الأخرى</a:t>
            </a:r>
            <a:endParaRPr lang="en-US" sz="2000" b="1" dirty="0"/>
          </a:p>
        </p:txBody>
      </p:sp>
      <p:sp>
        <p:nvSpPr>
          <p:cNvPr id="6" name="شكل حر 52">
            <a:extLst>
              <a:ext uri="{FF2B5EF4-FFF2-40B4-BE49-F238E27FC236}">
                <a16:creationId xmlns:a16="http://schemas.microsoft.com/office/drawing/2014/main" id="{335D235D-498C-4E54-B449-023E83B39EA8}"/>
              </a:ext>
            </a:extLst>
          </p:cNvPr>
          <p:cNvSpPr/>
          <p:nvPr/>
        </p:nvSpPr>
        <p:spPr>
          <a:xfrm>
            <a:off x="7345514" y="142477"/>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duotone>
                <a:prstClr val="black"/>
                <a:srgbClr val="0070C0">
                  <a:tint val="45000"/>
                  <a:satMod val="400000"/>
                </a:srgbClr>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أَ</a:t>
            </a:r>
          </a:p>
        </p:txBody>
      </p:sp>
      <p:sp>
        <p:nvSpPr>
          <p:cNvPr id="7" name="شكل حر 51">
            <a:extLst>
              <a:ext uri="{FF2B5EF4-FFF2-40B4-BE49-F238E27FC236}">
                <a16:creationId xmlns:a16="http://schemas.microsoft.com/office/drawing/2014/main" id="{6F919E17-AF72-4AEA-89C8-AF3EA40407D4}"/>
              </a:ext>
            </a:extLst>
          </p:cNvPr>
          <p:cNvSpPr/>
          <p:nvPr/>
        </p:nvSpPr>
        <p:spPr>
          <a:xfrm>
            <a:off x="2235548" y="5496919"/>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duotone>
                <a:prstClr val="black"/>
                <a:srgbClr val="E184EF">
                  <a:tint val="45000"/>
                  <a:satMod val="400000"/>
                </a:srgbClr>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90000"/>
              </a:lnSpc>
              <a:spcBef>
                <a:spcPct val="0"/>
              </a:spcBef>
              <a:spcAft>
                <a:spcPct val="35000"/>
              </a:spcAft>
            </a:pPr>
            <a:r>
              <a:rPr lang="ar-OM" sz="6600" b="1">
                <a:ln w="11430"/>
                <a:solidFill>
                  <a:sysClr val="windowText" lastClr="000000"/>
                </a:solidFill>
                <a:effectLst>
                  <a:outerShdw blurRad="50800" dist="39000" dir="5460000" algn="tl">
                    <a:srgbClr val="000000">
                      <a:alpha val="38000"/>
                    </a:srgbClr>
                  </a:outerShdw>
                </a:effectLst>
              </a:rPr>
              <a:t>خ</a:t>
            </a:r>
            <a:r>
              <a:rPr lang="ar-SA" sz="6600" b="1">
                <a:ln w="11430"/>
                <a:solidFill>
                  <a:sysClr val="windowText" lastClr="000000"/>
                </a:solidFill>
                <a:effectLst>
                  <a:outerShdw blurRad="50800" dist="39000" dir="5460000" algn="tl">
                    <a:srgbClr val="000000">
                      <a:alpha val="38000"/>
                    </a:srgbClr>
                  </a:outerShdw>
                </a:effectLst>
              </a:rPr>
              <a:t>َ </a:t>
            </a:r>
            <a:endParaRPr lang="ar-OM" sz="6600" b="1" dirty="0">
              <a:ln w="11430"/>
              <a:solidFill>
                <a:sysClr val="windowText" lastClr="000000"/>
              </a:solidFill>
              <a:effectLst>
                <a:outerShdw blurRad="50800" dist="39000" dir="5460000" algn="tl">
                  <a:srgbClr val="000000">
                    <a:alpha val="38000"/>
                  </a:srgbClr>
                </a:outerShdw>
              </a:effectLst>
            </a:endParaRPr>
          </a:p>
        </p:txBody>
      </p:sp>
      <p:sp>
        <p:nvSpPr>
          <p:cNvPr id="11" name="شكل حر 47">
            <a:extLst>
              <a:ext uri="{FF2B5EF4-FFF2-40B4-BE49-F238E27FC236}">
                <a16:creationId xmlns:a16="http://schemas.microsoft.com/office/drawing/2014/main" id="{45B17088-1EF4-4462-BDB1-B5801DFF63AF}"/>
              </a:ext>
            </a:extLst>
          </p:cNvPr>
          <p:cNvSpPr/>
          <p:nvPr/>
        </p:nvSpPr>
        <p:spPr>
          <a:xfrm>
            <a:off x="635560" y="2936129"/>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90000"/>
              </a:lnSpc>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تَ</a:t>
            </a:r>
          </a:p>
        </p:txBody>
      </p:sp>
      <p:sp>
        <p:nvSpPr>
          <p:cNvPr id="12" name="شكل حر 51">
            <a:extLst>
              <a:ext uri="{FF2B5EF4-FFF2-40B4-BE49-F238E27FC236}">
                <a16:creationId xmlns:a16="http://schemas.microsoft.com/office/drawing/2014/main" id="{F4CD9199-236D-4A9E-8EA0-7C9D14C0FAA5}"/>
              </a:ext>
            </a:extLst>
          </p:cNvPr>
          <p:cNvSpPr/>
          <p:nvPr/>
        </p:nvSpPr>
        <p:spPr>
          <a:xfrm>
            <a:off x="-82762" y="198350"/>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duotone>
                <a:prstClr val="black"/>
                <a:srgbClr val="E184EF">
                  <a:tint val="45000"/>
                  <a:satMod val="400000"/>
                </a:srgbClr>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90000"/>
              </a:lnSpc>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خ</a:t>
            </a:r>
            <a:r>
              <a:rPr lang="ar-SA" sz="6600" b="1" dirty="0">
                <a:ln w="11430"/>
                <a:solidFill>
                  <a:sysClr val="windowText" lastClr="000000"/>
                </a:solidFill>
                <a:effectLst>
                  <a:outerShdw blurRad="50800" dist="39000" dir="5460000" algn="tl">
                    <a:srgbClr val="000000">
                      <a:alpha val="38000"/>
                    </a:srgbClr>
                  </a:outerShdw>
                </a:effectLst>
              </a:rPr>
              <a:t>َ </a:t>
            </a:r>
            <a:endParaRPr lang="ar-OM" sz="6600" b="1" dirty="0">
              <a:ln w="11430"/>
              <a:solidFill>
                <a:sysClr val="windowText" lastClr="000000"/>
              </a:solidFill>
              <a:effectLst>
                <a:outerShdw blurRad="50800" dist="39000" dir="5460000" algn="tl">
                  <a:srgbClr val="000000">
                    <a:alpha val="38000"/>
                  </a:srgbClr>
                </a:outerShdw>
              </a:effectLst>
            </a:endParaRPr>
          </a:p>
        </p:txBody>
      </p:sp>
      <p:sp>
        <p:nvSpPr>
          <p:cNvPr id="13" name="شكل حر 52">
            <a:extLst>
              <a:ext uri="{FF2B5EF4-FFF2-40B4-BE49-F238E27FC236}">
                <a16:creationId xmlns:a16="http://schemas.microsoft.com/office/drawing/2014/main" id="{8CD40E53-B7DB-4E05-96A0-E376CC07745C}"/>
              </a:ext>
            </a:extLst>
          </p:cNvPr>
          <p:cNvSpPr/>
          <p:nvPr/>
        </p:nvSpPr>
        <p:spPr>
          <a:xfrm>
            <a:off x="10662134" y="-104259"/>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duotone>
                <a:prstClr val="black"/>
                <a:srgbClr val="92D050">
                  <a:tint val="45000"/>
                  <a:satMod val="400000"/>
                </a:srgbClr>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ثَ</a:t>
            </a:r>
          </a:p>
        </p:txBody>
      </p:sp>
      <p:sp>
        <p:nvSpPr>
          <p:cNvPr id="14" name="شكل حر 52">
            <a:extLst>
              <a:ext uri="{FF2B5EF4-FFF2-40B4-BE49-F238E27FC236}">
                <a16:creationId xmlns:a16="http://schemas.microsoft.com/office/drawing/2014/main" id="{FB6CED16-ED5D-4BBE-864B-AC963814FCC9}"/>
              </a:ext>
            </a:extLst>
          </p:cNvPr>
          <p:cNvSpPr/>
          <p:nvPr/>
        </p:nvSpPr>
        <p:spPr>
          <a:xfrm>
            <a:off x="8817192" y="198350"/>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duotone>
                <a:prstClr val="black"/>
                <a:srgbClr val="FFC000">
                  <a:tint val="45000"/>
                  <a:satMod val="400000"/>
                </a:srgbClr>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ذَ</a:t>
            </a:r>
          </a:p>
        </p:txBody>
      </p:sp>
      <p:sp>
        <p:nvSpPr>
          <p:cNvPr id="15" name="شكل حر 52">
            <a:extLst>
              <a:ext uri="{FF2B5EF4-FFF2-40B4-BE49-F238E27FC236}">
                <a16:creationId xmlns:a16="http://schemas.microsoft.com/office/drawing/2014/main" id="{4FDB8D2D-CFB2-4434-B645-3A52B0238DD1}"/>
              </a:ext>
            </a:extLst>
          </p:cNvPr>
          <p:cNvSpPr/>
          <p:nvPr/>
        </p:nvSpPr>
        <p:spPr>
          <a:xfrm>
            <a:off x="7073389" y="1469895"/>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duotone>
                <a:prstClr val="black"/>
                <a:srgbClr val="FF0000">
                  <a:tint val="45000"/>
                  <a:satMod val="400000"/>
                </a:srgbClr>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بَ</a:t>
            </a:r>
          </a:p>
        </p:txBody>
      </p:sp>
      <p:sp>
        <p:nvSpPr>
          <p:cNvPr id="16" name="شكل حر 52">
            <a:extLst>
              <a:ext uri="{FF2B5EF4-FFF2-40B4-BE49-F238E27FC236}">
                <a16:creationId xmlns:a16="http://schemas.microsoft.com/office/drawing/2014/main" id="{66DF096E-4C78-477F-972C-18C9A1A216BD}"/>
              </a:ext>
            </a:extLst>
          </p:cNvPr>
          <p:cNvSpPr/>
          <p:nvPr/>
        </p:nvSpPr>
        <p:spPr>
          <a:xfrm>
            <a:off x="7958156" y="3155963"/>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duotone>
                <a:prstClr val="black"/>
                <a:srgbClr val="92D050">
                  <a:tint val="45000"/>
                  <a:satMod val="400000"/>
                </a:srgbClr>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ثَ</a:t>
            </a:r>
          </a:p>
        </p:txBody>
      </p:sp>
      <p:sp>
        <p:nvSpPr>
          <p:cNvPr id="17" name="شكل حر 52">
            <a:extLst>
              <a:ext uri="{FF2B5EF4-FFF2-40B4-BE49-F238E27FC236}">
                <a16:creationId xmlns:a16="http://schemas.microsoft.com/office/drawing/2014/main" id="{45A14BA6-A959-49E1-A4FD-4F8038D75DAD}"/>
              </a:ext>
            </a:extLst>
          </p:cNvPr>
          <p:cNvSpPr/>
          <p:nvPr/>
        </p:nvSpPr>
        <p:spPr>
          <a:xfrm>
            <a:off x="4276172" y="5673058"/>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duotone>
                <a:prstClr val="black"/>
                <a:srgbClr val="FF0000">
                  <a:tint val="45000"/>
                  <a:satMod val="400000"/>
                </a:srgbClr>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بَ</a:t>
            </a:r>
          </a:p>
        </p:txBody>
      </p:sp>
      <p:sp>
        <p:nvSpPr>
          <p:cNvPr id="18" name="شكل حر 52">
            <a:extLst>
              <a:ext uri="{FF2B5EF4-FFF2-40B4-BE49-F238E27FC236}">
                <a16:creationId xmlns:a16="http://schemas.microsoft.com/office/drawing/2014/main" id="{23A398EC-F65E-4FCC-AD43-D97A2BEEDF65}"/>
              </a:ext>
            </a:extLst>
          </p:cNvPr>
          <p:cNvSpPr/>
          <p:nvPr/>
        </p:nvSpPr>
        <p:spPr>
          <a:xfrm>
            <a:off x="10662134" y="3346307"/>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duotone>
                <a:prstClr val="black"/>
                <a:srgbClr val="FFC000">
                  <a:tint val="45000"/>
                  <a:satMod val="400000"/>
                </a:srgbClr>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ذَ</a:t>
            </a:r>
          </a:p>
        </p:txBody>
      </p:sp>
      <p:sp>
        <p:nvSpPr>
          <p:cNvPr id="19" name="شكل حر 52">
            <a:extLst>
              <a:ext uri="{FF2B5EF4-FFF2-40B4-BE49-F238E27FC236}">
                <a16:creationId xmlns:a16="http://schemas.microsoft.com/office/drawing/2014/main" id="{CA81E049-BC60-4197-AB56-4B203BE6D070}"/>
              </a:ext>
            </a:extLst>
          </p:cNvPr>
          <p:cNvSpPr/>
          <p:nvPr/>
        </p:nvSpPr>
        <p:spPr>
          <a:xfrm>
            <a:off x="5624220" y="5009694"/>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duotone>
                <a:prstClr val="black"/>
                <a:srgbClr val="0070C0">
                  <a:tint val="45000"/>
                  <a:satMod val="400000"/>
                </a:srgbClr>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أَ</a:t>
            </a:r>
          </a:p>
        </p:txBody>
      </p:sp>
      <p:sp>
        <p:nvSpPr>
          <p:cNvPr id="20" name="شكل حر 47">
            <a:extLst>
              <a:ext uri="{FF2B5EF4-FFF2-40B4-BE49-F238E27FC236}">
                <a16:creationId xmlns:a16="http://schemas.microsoft.com/office/drawing/2014/main" id="{392307C5-F67A-4754-98ED-3661E92A3F46}"/>
              </a:ext>
            </a:extLst>
          </p:cNvPr>
          <p:cNvSpPr/>
          <p:nvPr/>
        </p:nvSpPr>
        <p:spPr>
          <a:xfrm>
            <a:off x="5291143" y="1642916"/>
            <a:ext cx="1262248" cy="118494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ctr" defTabSz="2933700">
              <a:lnSpc>
                <a:spcPct val="90000"/>
              </a:lnSpc>
              <a:spcBef>
                <a:spcPct val="0"/>
              </a:spcBef>
              <a:spcAft>
                <a:spcPct val="35000"/>
              </a:spcAft>
            </a:pPr>
            <a:r>
              <a:rPr lang="ar-OM" sz="6600" b="1" dirty="0">
                <a:ln w="11430"/>
                <a:solidFill>
                  <a:sysClr val="windowText" lastClr="000000"/>
                </a:solidFill>
                <a:effectLst>
                  <a:outerShdw blurRad="50800" dist="39000" dir="5460000" algn="tl">
                    <a:srgbClr val="000000">
                      <a:alpha val="38000"/>
                    </a:srgbClr>
                  </a:outerShdw>
                </a:effectLst>
              </a:rPr>
              <a:t>تَ</a:t>
            </a:r>
            <a:endParaRPr lang="ar-OM" sz="6600" b="1" kern="1200" dirty="0">
              <a:ln w="11430"/>
              <a:solidFill>
                <a:sysClr val="windowText" lastClr="00000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449838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صورة تحتوي على مليء بالألوان, ملون, عشب, كثير&#10;&#10;تم إنشاء الوصف تلقائياً">
            <a:extLst>
              <a:ext uri="{FF2B5EF4-FFF2-40B4-BE49-F238E27FC236}">
                <a16:creationId xmlns:a16="http://schemas.microsoft.com/office/drawing/2014/main" id="{DDEBC02C-F919-458C-A933-8478C352F529}"/>
              </a:ext>
            </a:extLst>
          </p:cNvPr>
          <p:cNvPicPr>
            <a:picLocks noChangeAspect="1"/>
          </p:cNvPicPr>
          <p:nvPr/>
        </p:nvPicPr>
        <p:blipFill>
          <a:blip r:embed="rId2">
            <a:clrChange>
              <a:clrFrom>
                <a:srgbClr val="00C1F6"/>
              </a:clrFrom>
              <a:clrTo>
                <a:srgbClr val="00C1F6">
                  <a:alpha val="0"/>
                </a:srgbClr>
              </a:clrTo>
            </a:clrChange>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0013" y="-39454"/>
            <a:ext cx="12192000" cy="6858000"/>
          </a:xfrm>
          <a:prstGeom prst="rect">
            <a:avLst/>
          </a:prstGeom>
          <a:effectLst>
            <a:softEdge rad="0"/>
          </a:effectLst>
        </p:spPr>
      </p:pic>
      <p:sp>
        <p:nvSpPr>
          <p:cNvPr id="22" name="شكل حر: شكل 21">
            <a:extLst>
              <a:ext uri="{FF2B5EF4-FFF2-40B4-BE49-F238E27FC236}">
                <a16:creationId xmlns:a16="http://schemas.microsoft.com/office/drawing/2014/main" id="{23395742-F241-4946-B638-449E3971D11D}"/>
              </a:ext>
            </a:extLst>
          </p:cNvPr>
          <p:cNvSpPr/>
          <p:nvPr/>
        </p:nvSpPr>
        <p:spPr>
          <a:xfrm>
            <a:off x="262694" y="5280936"/>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w="0"/>
                <a:solidFill>
                  <a:schemeClr val="tx1"/>
                </a:solidFill>
                <a:effectLst>
                  <a:outerShdw blurRad="38100" dist="19050" dir="2700000" algn="tl" rotWithShape="0">
                    <a:schemeClr val="dk1">
                      <a:alpha val="40000"/>
                    </a:schemeClr>
                  </a:outerShdw>
                </a:effectLst>
              </a:rPr>
              <a:t>أَ</a:t>
            </a:r>
            <a:endParaRPr lang="en-US" sz="7200" kern="1200">
              <a:ln w="0"/>
              <a:solidFill>
                <a:schemeClr val="tx1"/>
              </a:solidFill>
              <a:effectLst>
                <a:outerShdw blurRad="38100" dist="19050" dir="2700000" algn="tl" rotWithShape="0">
                  <a:schemeClr val="dk1">
                    <a:alpha val="40000"/>
                  </a:schemeClr>
                </a:outerShdw>
              </a:effectLst>
            </a:endParaRPr>
          </a:p>
        </p:txBody>
      </p:sp>
      <p:sp>
        <p:nvSpPr>
          <p:cNvPr id="23" name="شكل حر: شكل 22">
            <a:extLst>
              <a:ext uri="{FF2B5EF4-FFF2-40B4-BE49-F238E27FC236}">
                <a16:creationId xmlns:a16="http://schemas.microsoft.com/office/drawing/2014/main" id="{BC720E0B-44F6-49C9-B8D4-79391491084F}"/>
              </a:ext>
            </a:extLst>
          </p:cNvPr>
          <p:cNvSpPr/>
          <p:nvPr/>
        </p:nvSpPr>
        <p:spPr>
          <a:xfrm>
            <a:off x="8841525" y="5280936"/>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dirty="0">
                <a:ln w="0"/>
                <a:solidFill>
                  <a:schemeClr val="tx1"/>
                </a:solidFill>
                <a:effectLst>
                  <a:outerShdw blurRad="38100" dist="19050" dir="2700000" algn="tl" rotWithShape="0">
                    <a:schemeClr val="dk1">
                      <a:alpha val="40000"/>
                    </a:schemeClr>
                  </a:outerShdw>
                </a:effectLst>
              </a:rPr>
              <a:t>بَ</a:t>
            </a:r>
            <a:endParaRPr lang="en-US" sz="7200" kern="1200" dirty="0">
              <a:ln w="0"/>
              <a:solidFill>
                <a:schemeClr val="tx1"/>
              </a:solidFill>
              <a:effectLst>
                <a:outerShdw blurRad="38100" dist="19050" dir="2700000" algn="tl" rotWithShape="0">
                  <a:schemeClr val="dk1">
                    <a:alpha val="40000"/>
                  </a:schemeClr>
                </a:outerShdw>
              </a:effectLst>
            </a:endParaRPr>
          </a:p>
        </p:txBody>
      </p:sp>
      <p:sp>
        <p:nvSpPr>
          <p:cNvPr id="24" name="شكل حر: شكل 23">
            <a:extLst>
              <a:ext uri="{FF2B5EF4-FFF2-40B4-BE49-F238E27FC236}">
                <a16:creationId xmlns:a16="http://schemas.microsoft.com/office/drawing/2014/main" id="{10C34381-C7B5-4B8F-9702-0C6E387D32A9}"/>
              </a:ext>
            </a:extLst>
          </p:cNvPr>
          <p:cNvSpPr/>
          <p:nvPr/>
        </p:nvSpPr>
        <p:spPr>
          <a:xfrm>
            <a:off x="7997914" y="2088897"/>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dirty="0">
                <a:ln w="0"/>
                <a:solidFill>
                  <a:schemeClr val="tx1"/>
                </a:solidFill>
                <a:effectLst>
                  <a:outerShdw blurRad="38100" dist="19050" dir="2700000" algn="tl" rotWithShape="0">
                    <a:schemeClr val="dk1">
                      <a:alpha val="40000"/>
                    </a:schemeClr>
                  </a:outerShdw>
                </a:effectLst>
              </a:rPr>
              <a:t>تَ</a:t>
            </a:r>
            <a:endParaRPr lang="en-US" sz="7200" kern="1200" dirty="0">
              <a:ln w="0"/>
              <a:solidFill>
                <a:schemeClr val="tx1"/>
              </a:solidFill>
              <a:effectLst>
                <a:outerShdw blurRad="38100" dist="19050" dir="2700000" algn="tl" rotWithShape="0">
                  <a:schemeClr val="dk1">
                    <a:alpha val="40000"/>
                  </a:schemeClr>
                </a:outerShdw>
              </a:effectLst>
            </a:endParaRPr>
          </a:p>
        </p:txBody>
      </p:sp>
      <p:sp>
        <p:nvSpPr>
          <p:cNvPr id="25" name="شكل حر: شكل 24">
            <a:extLst>
              <a:ext uri="{FF2B5EF4-FFF2-40B4-BE49-F238E27FC236}">
                <a16:creationId xmlns:a16="http://schemas.microsoft.com/office/drawing/2014/main" id="{4962E02B-92EF-41A1-8962-E644527EBA75}"/>
              </a:ext>
            </a:extLst>
          </p:cNvPr>
          <p:cNvSpPr/>
          <p:nvPr/>
        </p:nvSpPr>
        <p:spPr>
          <a:xfrm>
            <a:off x="10267354" y="3375338"/>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w="0"/>
                <a:solidFill>
                  <a:schemeClr val="tx1"/>
                </a:solidFill>
                <a:effectLst>
                  <a:outerShdw blurRad="38100" dist="19050" dir="2700000" algn="tl" rotWithShape="0">
                    <a:schemeClr val="dk1">
                      <a:alpha val="40000"/>
                    </a:schemeClr>
                  </a:outerShdw>
                </a:effectLst>
              </a:rPr>
              <a:t>ثَ</a:t>
            </a:r>
            <a:endParaRPr lang="en-US" sz="7200" kern="1200">
              <a:ln w="0"/>
              <a:solidFill>
                <a:schemeClr val="tx1"/>
              </a:solidFill>
              <a:effectLst>
                <a:outerShdw blurRad="38100" dist="19050" dir="2700000" algn="tl" rotWithShape="0">
                  <a:schemeClr val="dk1">
                    <a:alpha val="40000"/>
                  </a:schemeClr>
                </a:outerShdw>
              </a:effectLst>
            </a:endParaRPr>
          </a:p>
        </p:txBody>
      </p:sp>
      <p:sp>
        <p:nvSpPr>
          <p:cNvPr id="26" name="شكل حر: شكل 25">
            <a:extLst>
              <a:ext uri="{FF2B5EF4-FFF2-40B4-BE49-F238E27FC236}">
                <a16:creationId xmlns:a16="http://schemas.microsoft.com/office/drawing/2014/main" id="{5C679095-51B3-4FA8-A243-413A0502B952}"/>
              </a:ext>
            </a:extLst>
          </p:cNvPr>
          <p:cNvSpPr/>
          <p:nvPr/>
        </p:nvSpPr>
        <p:spPr>
          <a:xfrm>
            <a:off x="9960282" y="0"/>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dirty="0">
                <a:ln w="0"/>
                <a:solidFill>
                  <a:schemeClr val="tx1"/>
                </a:solidFill>
                <a:effectLst>
                  <a:outerShdw blurRad="38100" dist="19050" dir="2700000" algn="tl" rotWithShape="0">
                    <a:schemeClr val="dk1">
                      <a:alpha val="40000"/>
                    </a:schemeClr>
                  </a:outerShdw>
                </a:effectLst>
              </a:rPr>
              <a:t>جَ</a:t>
            </a:r>
            <a:endParaRPr lang="en-US" sz="7200" kern="1200" dirty="0">
              <a:ln w="0"/>
              <a:solidFill>
                <a:schemeClr val="tx1"/>
              </a:solidFill>
              <a:effectLst>
                <a:outerShdw blurRad="38100" dist="19050" dir="2700000" algn="tl" rotWithShape="0">
                  <a:schemeClr val="dk1">
                    <a:alpha val="40000"/>
                  </a:schemeClr>
                </a:outerShdw>
              </a:effectLst>
            </a:endParaRPr>
          </a:p>
        </p:txBody>
      </p:sp>
      <p:sp>
        <p:nvSpPr>
          <p:cNvPr id="27" name="شكل حر: شكل 26">
            <a:extLst>
              <a:ext uri="{FF2B5EF4-FFF2-40B4-BE49-F238E27FC236}">
                <a16:creationId xmlns:a16="http://schemas.microsoft.com/office/drawing/2014/main" id="{DA650620-E1E1-43E6-82F1-9F5AF7D02CC7}"/>
              </a:ext>
            </a:extLst>
          </p:cNvPr>
          <p:cNvSpPr/>
          <p:nvPr/>
        </p:nvSpPr>
        <p:spPr>
          <a:xfrm>
            <a:off x="233469" y="2432122"/>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w="0"/>
                <a:solidFill>
                  <a:schemeClr val="tx1"/>
                </a:solidFill>
                <a:effectLst>
                  <a:outerShdw blurRad="38100" dist="19050" dir="2700000" algn="tl" rotWithShape="0">
                    <a:schemeClr val="dk1">
                      <a:alpha val="40000"/>
                    </a:schemeClr>
                  </a:outerShdw>
                </a:effectLst>
              </a:rPr>
              <a:t>حَ</a:t>
            </a:r>
            <a:endParaRPr lang="en-US" sz="7200" kern="1200">
              <a:ln w="0"/>
              <a:solidFill>
                <a:schemeClr val="tx1"/>
              </a:solidFill>
              <a:effectLst>
                <a:outerShdw blurRad="38100" dist="19050" dir="2700000" algn="tl" rotWithShape="0">
                  <a:schemeClr val="dk1">
                    <a:alpha val="40000"/>
                  </a:schemeClr>
                </a:outerShdw>
              </a:effectLst>
            </a:endParaRPr>
          </a:p>
        </p:txBody>
      </p:sp>
      <p:sp>
        <p:nvSpPr>
          <p:cNvPr id="28" name="شكل حر: شكل 27">
            <a:extLst>
              <a:ext uri="{FF2B5EF4-FFF2-40B4-BE49-F238E27FC236}">
                <a16:creationId xmlns:a16="http://schemas.microsoft.com/office/drawing/2014/main" id="{91494935-CE13-4D56-A842-7CB98A3651ED}"/>
              </a:ext>
            </a:extLst>
          </p:cNvPr>
          <p:cNvSpPr/>
          <p:nvPr/>
        </p:nvSpPr>
        <p:spPr>
          <a:xfrm>
            <a:off x="9221336" y="1835136"/>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w="0"/>
                <a:solidFill>
                  <a:schemeClr val="tx1"/>
                </a:solidFill>
                <a:effectLst>
                  <a:outerShdw blurRad="38100" dist="19050" dir="2700000" algn="tl" rotWithShape="0">
                    <a:schemeClr val="dk1">
                      <a:alpha val="40000"/>
                    </a:schemeClr>
                  </a:outerShdw>
                </a:effectLst>
              </a:rPr>
              <a:t>خَ</a:t>
            </a:r>
            <a:endParaRPr lang="en-US" sz="7200" kern="1200">
              <a:ln w="0"/>
              <a:solidFill>
                <a:schemeClr val="tx1"/>
              </a:solidFill>
              <a:effectLst>
                <a:outerShdw blurRad="38100" dist="19050" dir="2700000" algn="tl" rotWithShape="0">
                  <a:schemeClr val="dk1">
                    <a:alpha val="40000"/>
                  </a:schemeClr>
                </a:outerShdw>
              </a:effectLst>
            </a:endParaRPr>
          </a:p>
        </p:txBody>
      </p:sp>
      <p:sp>
        <p:nvSpPr>
          <p:cNvPr id="29" name="شكل حر: شكل 28">
            <a:extLst>
              <a:ext uri="{FF2B5EF4-FFF2-40B4-BE49-F238E27FC236}">
                <a16:creationId xmlns:a16="http://schemas.microsoft.com/office/drawing/2014/main" id="{539575DB-C3CF-41C5-8B07-A651412F895F}"/>
              </a:ext>
            </a:extLst>
          </p:cNvPr>
          <p:cNvSpPr/>
          <p:nvPr/>
        </p:nvSpPr>
        <p:spPr>
          <a:xfrm>
            <a:off x="4148623" y="988193"/>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w="0"/>
                <a:solidFill>
                  <a:schemeClr val="tx1"/>
                </a:solidFill>
                <a:effectLst>
                  <a:outerShdw blurRad="38100" dist="19050" dir="2700000" algn="tl" rotWithShape="0">
                    <a:schemeClr val="dk1">
                      <a:alpha val="40000"/>
                    </a:schemeClr>
                  </a:outerShdw>
                </a:effectLst>
              </a:rPr>
              <a:t>دَ</a:t>
            </a:r>
            <a:endParaRPr lang="en-US" sz="7200" kern="1200">
              <a:ln w="0"/>
              <a:solidFill>
                <a:schemeClr val="tx1"/>
              </a:solidFill>
              <a:effectLst>
                <a:outerShdw blurRad="38100" dist="19050" dir="2700000" algn="tl" rotWithShape="0">
                  <a:schemeClr val="dk1">
                    <a:alpha val="40000"/>
                  </a:schemeClr>
                </a:outerShdw>
              </a:effectLst>
            </a:endParaRPr>
          </a:p>
        </p:txBody>
      </p:sp>
      <p:sp>
        <p:nvSpPr>
          <p:cNvPr id="30" name="شكل حر: شكل 29">
            <a:extLst>
              <a:ext uri="{FF2B5EF4-FFF2-40B4-BE49-F238E27FC236}">
                <a16:creationId xmlns:a16="http://schemas.microsoft.com/office/drawing/2014/main" id="{2CF8159C-1400-4AE4-A93D-C352F39138FA}"/>
              </a:ext>
            </a:extLst>
          </p:cNvPr>
          <p:cNvSpPr/>
          <p:nvPr/>
        </p:nvSpPr>
        <p:spPr>
          <a:xfrm>
            <a:off x="6556069" y="229740"/>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w="0"/>
                <a:solidFill>
                  <a:schemeClr val="tx1"/>
                </a:solidFill>
                <a:effectLst>
                  <a:outerShdw blurRad="38100" dist="19050" dir="2700000" algn="tl" rotWithShape="0">
                    <a:schemeClr val="dk1">
                      <a:alpha val="40000"/>
                    </a:schemeClr>
                  </a:outerShdw>
                </a:effectLst>
              </a:rPr>
              <a:t>ذَ</a:t>
            </a:r>
            <a:endParaRPr lang="en-US" sz="7200" kern="1200">
              <a:ln w="0"/>
              <a:solidFill>
                <a:schemeClr val="tx1"/>
              </a:solidFill>
              <a:effectLst>
                <a:outerShdw blurRad="38100" dist="19050" dir="2700000" algn="tl" rotWithShape="0">
                  <a:schemeClr val="dk1">
                    <a:alpha val="40000"/>
                  </a:schemeClr>
                </a:outerShdw>
              </a:effectLst>
            </a:endParaRPr>
          </a:p>
        </p:txBody>
      </p:sp>
      <p:sp>
        <p:nvSpPr>
          <p:cNvPr id="31" name="شكل حر: شكل 30">
            <a:extLst>
              <a:ext uri="{FF2B5EF4-FFF2-40B4-BE49-F238E27FC236}">
                <a16:creationId xmlns:a16="http://schemas.microsoft.com/office/drawing/2014/main" id="{CCBFA034-AAE3-4182-BF55-421DA1702478}"/>
              </a:ext>
            </a:extLst>
          </p:cNvPr>
          <p:cNvSpPr/>
          <p:nvPr/>
        </p:nvSpPr>
        <p:spPr>
          <a:xfrm>
            <a:off x="8203027" y="95143"/>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w="0"/>
                <a:solidFill>
                  <a:schemeClr val="tx1"/>
                </a:solidFill>
                <a:effectLst>
                  <a:outerShdw blurRad="38100" dist="19050" dir="2700000" algn="tl" rotWithShape="0">
                    <a:schemeClr val="dk1">
                      <a:alpha val="40000"/>
                    </a:schemeClr>
                  </a:outerShdw>
                </a:effectLst>
              </a:rPr>
              <a:t>رَ</a:t>
            </a:r>
            <a:endParaRPr lang="en-US" sz="7200" kern="1200">
              <a:ln w="0"/>
              <a:solidFill>
                <a:schemeClr val="tx1"/>
              </a:solidFill>
              <a:effectLst>
                <a:outerShdw blurRad="38100" dist="19050" dir="2700000" algn="tl" rotWithShape="0">
                  <a:schemeClr val="dk1">
                    <a:alpha val="40000"/>
                  </a:schemeClr>
                </a:outerShdw>
              </a:effectLst>
            </a:endParaRPr>
          </a:p>
        </p:txBody>
      </p:sp>
      <p:sp>
        <p:nvSpPr>
          <p:cNvPr id="32" name="شكل حر: شكل 31">
            <a:extLst>
              <a:ext uri="{FF2B5EF4-FFF2-40B4-BE49-F238E27FC236}">
                <a16:creationId xmlns:a16="http://schemas.microsoft.com/office/drawing/2014/main" id="{997F3CD4-E9FA-418C-B1F1-D18AA31E94BA}"/>
              </a:ext>
            </a:extLst>
          </p:cNvPr>
          <p:cNvSpPr/>
          <p:nvPr/>
        </p:nvSpPr>
        <p:spPr>
          <a:xfrm>
            <a:off x="364004" y="988193"/>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w="0"/>
                <a:solidFill>
                  <a:schemeClr val="tx1"/>
                </a:solidFill>
                <a:effectLst>
                  <a:outerShdw blurRad="38100" dist="19050" dir="2700000" algn="tl" rotWithShape="0">
                    <a:schemeClr val="dk1">
                      <a:alpha val="40000"/>
                    </a:schemeClr>
                  </a:outerShdw>
                </a:effectLst>
              </a:rPr>
              <a:t>زَ</a:t>
            </a:r>
            <a:endParaRPr lang="en-US" sz="7200" kern="1200">
              <a:ln w="0"/>
              <a:solidFill>
                <a:schemeClr val="tx1"/>
              </a:solidFill>
              <a:effectLst>
                <a:outerShdw blurRad="38100" dist="19050" dir="2700000" algn="tl" rotWithShape="0">
                  <a:schemeClr val="dk1">
                    <a:alpha val="40000"/>
                  </a:schemeClr>
                </a:outerShdw>
              </a:effectLst>
            </a:endParaRPr>
          </a:p>
        </p:txBody>
      </p:sp>
      <p:sp>
        <p:nvSpPr>
          <p:cNvPr id="33" name="شكل حر: شكل 32">
            <a:extLst>
              <a:ext uri="{FF2B5EF4-FFF2-40B4-BE49-F238E27FC236}">
                <a16:creationId xmlns:a16="http://schemas.microsoft.com/office/drawing/2014/main" id="{6E7444E3-F941-4887-9A00-35ECDA404DA4}"/>
              </a:ext>
            </a:extLst>
          </p:cNvPr>
          <p:cNvSpPr/>
          <p:nvPr/>
        </p:nvSpPr>
        <p:spPr>
          <a:xfrm>
            <a:off x="5002790" y="2672332"/>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dirty="0">
                <a:ln w="0"/>
                <a:solidFill>
                  <a:schemeClr val="tx1"/>
                </a:solidFill>
                <a:effectLst>
                  <a:outerShdw blurRad="38100" dist="19050" dir="2700000" algn="tl" rotWithShape="0">
                    <a:schemeClr val="dk1">
                      <a:alpha val="40000"/>
                    </a:schemeClr>
                  </a:outerShdw>
                </a:effectLst>
              </a:rPr>
              <a:t>سَ</a:t>
            </a:r>
            <a:endParaRPr lang="en-US" sz="7200" kern="1200" dirty="0">
              <a:ln w="0"/>
              <a:solidFill>
                <a:schemeClr val="tx1"/>
              </a:solidFill>
              <a:effectLst>
                <a:outerShdw blurRad="38100" dist="19050" dir="2700000" algn="tl" rotWithShape="0">
                  <a:schemeClr val="dk1">
                    <a:alpha val="40000"/>
                  </a:schemeClr>
                </a:outerShdw>
              </a:effectLst>
            </a:endParaRPr>
          </a:p>
        </p:txBody>
      </p:sp>
      <p:sp>
        <p:nvSpPr>
          <p:cNvPr id="34" name="شكل حر: شكل 33">
            <a:extLst>
              <a:ext uri="{FF2B5EF4-FFF2-40B4-BE49-F238E27FC236}">
                <a16:creationId xmlns:a16="http://schemas.microsoft.com/office/drawing/2014/main" id="{8352F1F3-E411-4B72-85B4-415C0DBD592A}"/>
              </a:ext>
            </a:extLst>
          </p:cNvPr>
          <p:cNvSpPr/>
          <p:nvPr/>
        </p:nvSpPr>
        <p:spPr>
          <a:xfrm>
            <a:off x="5581730" y="1326305"/>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dirty="0">
                <a:ln w="0"/>
                <a:solidFill>
                  <a:schemeClr val="tx1"/>
                </a:solidFill>
                <a:effectLst>
                  <a:outerShdw blurRad="38100" dist="19050" dir="2700000" algn="tl" rotWithShape="0">
                    <a:schemeClr val="dk1">
                      <a:alpha val="40000"/>
                    </a:schemeClr>
                  </a:outerShdw>
                </a:effectLst>
              </a:rPr>
              <a:t>شَ</a:t>
            </a:r>
            <a:endParaRPr lang="en-US" sz="7200" kern="1200" dirty="0">
              <a:ln w="0"/>
              <a:solidFill>
                <a:schemeClr val="tx1"/>
              </a:solidFill>
              <a:effectLst>
                <a:outerShdw blurRad="38100" dist="19050" dir="2700000" algn="tl" rotWithShape="0">
                  <a:schemeClr val="dk1">
                    <a:alpha val="40000"/>
                  </a:schemeClr>
                </a:outerShdw>
              </a:effectLst>
            </a:endParaRPr>
          </a:p>
        </p:txBody>
      </p:sp>
      <p:sp>
        <p:nvSpPr>
          <p:cNvPr id="35" name="شكل حر: شكل 34">
            <a:extLst>
              <a:ext uri="{FF2B5EF4-FFF2-40B4-BE49-F238E27FC236}">
                <a16:creationId xmlns:a16="http://schemas.microsoft.com/office/drawing/2014/main" id="{1D35EFD2-CB1D-4474-A68D-A5D58636C658}"/>
              </a:ext>
            </a:extLst>
          </p:cNvPr>
          <p:cNvSpPr/>
          <p:nvPr/>
        </p:nvSpPr>
        <p:spPr>
          <a:xfrm>
            <a:off x="6350628" y="2088897"/>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w="0"/>
                <a:solidFill>
                  <a:schemeClr val="tx1"/>
                </a:solidFill>
                <a:effectLst>
                  <a:outerShdw blurRad="38100" dist="19050" dir="2700000" algn="tl" rotWithShape="0">
                    <a:schemeClr val="dk1">
                      <a:alpha val="40000"/>
                    </a:schemeClr>
                  </a:outerShdw>
                </a:effectLst>
              </a:rPr>
              <a:t>صَ</a:t>
            </a:r>
            <a:endParaRPr lang="en-US" sz="7200" kern="1200">
              <a:ln w="0"/>
              <a:solidFill>
                <a:schemeClr val="tx1"/>
              </a:solidFill>
              <a:effectLst>
                <a:outerShdw blurRad="38100" dist="19050" dir="2700000" algn="tl" rotWithShape="0">
                  <a:schemeClr val="dk1">
                    <a:alpha val="40000"/>
                  </a:schemeClr>
                </a:outerShdw>
              </a:effectLst>
            </a:endParaRPr>
          </a:p>
        </p:txBody>
      </p:sp>
      <p:sp>
        <p:nvSpPr>
          <p:cNvPr id="36" name="شكل حر: شكل 35">
            <a:extLst>
              <a:ext uri="{FF2B5EF4-FFF2-40B4-BE49-F238E27FC236}">
                <a16:creationId xmlns:a16="http://schemas.microsoft.com/office/drawing/2014/main" id="{30CFA8E2-8476-46E3-A431-BB595029B710}"/>
              </a:ext>
            </a:extLst>
          </p:cNvPr>
          <p:cNvSpPr/>
          <p:nvPr/>
        </p:nvSpPr>
        <p:spPr>
          <a:xfrm>
            <a:off x="1889413" y="1927028"/>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w="0"/>
                <a:solidFill>
                  <a:schemeClr val="tx1"/>
                </a:solidFill>
                <a:effectLst>
                  <a:outerShdw blurRad="38100" dist="19050" dir="2700000" algn="tl" rotWithShape="0">
                    <a:schemeClr val="dk1">
                      <a:alpha val="40000"/>
                    </a:schemeClr>
                  </a:outerShdw>
                </a:effectLst>
              </a:rPr>
              <a:t>ضَ</a:t>
            </a:r>
            <a:endParaRPr lang="en-US" sz="7200" kern="1200">
              <a:ln w="0"/>
              <a:solidFill>
                <a:schemeClr val="tx1"/>
              </a:solidFill>
              <a:effectLst>
                <a:outerShdw blurRad="38100" dist="19050" dir="2700000" algn="tl" rotWithShape="0">
                  <a:schemeClr val="dk1">
                    <a:alpha val="40000"/>
                  </a:schemeClr>
                </a:outerShdw>
              </a:effectLst>
            </a:endParaRPr>
          </a:p>
        </p:txBody>
      </p:sp>
      <p:sp>
        <p:nvSpPr>
          <p:cNvPr id="37" name="شكل حر: شكل 36">
            <a:extLst>
              <a:ext uri="{FF2B5EF4-FFF2-40B4-BE49-F238E27FC236}">
                <a16:creationId xmlns:a16="http://schemas.microsoft.com/office/drawing/2014/main" id="{629EDBE6-053B-4BAF-8093-AE88120F274E}"/>
              </a:ext>
            </a:extLst>
          </p:cNvPr>
          <p:cNvSpPr/>
          <p:nvPr/>
        </p:nvSpPr>
        <p:spPr>
          <a:xfrm>
            <a:off x="2527696" y="3014014"/>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w="0"/>
                <a:solidFill>
                  <a:schemeClr val="tx1"/>
                </a:solidFill>
                <a:effectLst>
                  <a:outerShdw blurRad="38100" dist="19050" dir="2700000" algn="tl" rotWithShape="0">
                    <a:schemeClr val="dk1">
                      <a:alpha val="40000"/>
                    </a:schemeClr>
                  </a:outerShdw>
                </a:effectLst>
              </a:rPr>
              <a:t>طَ</a:t>
            </a:r>
            <a:endParaRPr lang="en-US" sz="7200" kern="1200">
              <a:ln w="0"/>
              <a:solidFill>
                <a:schemeClr val="tx1"/>
              </a:solidFill>
              <a:effectLst>
                <a:outerShdw blurRad="38100" dist="19050" dir="2700000" algn="tl" rotWithShape="0">
                  <a:schemeClr val="dk1">
                    <a:alpha val="40000"/>
                  </a:schemeClr>
                </a:outerShdw>
              </a:effectLst>
            </a:endParaRPr>
          </a:p>
        </p:txBody>
      </p:sp>
      <p:sp>
        <p:nvSpPr>
          <p:cNvPr id="38" name="شكل حر: شكل 37">
            <a:extLst>
              <a:ext uri="{FF2B5EF4-FFF2-40B4-BE49-F238E27FC236}">
                <a16:creationId xmlns:a16="http://schemas.microsoft.com/office/drawing/2014/main" id="{F1FA6EDE-FF30-40DD-98D0-C036E769393D}"/>
              </a:ext>
            </a:extLst>
          </p:cNvPr>
          <p:cNvSpPr/>
          <p:nvPr/>
        </p:nvSpPr>
        <p:spPr>
          <a:xfrm>
            <a:off x="7206260" y="1079923"/>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dirty="0">
                <a:ln w="0"/>
                <a:solidFill>
                  <a:schemeClr val="tx1"/>
                </a:solidFill>
                <a:effectLst>
                  <a:outerShdw blurRad="38100" dist="19050" dir="2700000" algn="tl" rotWithShape="0">
                    <a:schemeClr val="dk1">
                      <a:alpha val="40000"/>
                    </a:schemeClr>
                  </a:outerShdw>
                </a:effectLst>
              </a:rPr>
              <a:t>ظَ</a:t>
            </a:r>
            <a:endParaRPr lang="en-US" sz="7200" kern="1200" dirty="0">
              <a:ln w="0"/>
              <a:solidFill>
                <a:schemeClr val="tx1"/>
              </a:solidFill>
              <a:effectLst>
                <a:outerShdw blurRad="38100" dist="19050" dir="2700000" algn="tl" rotWithShape="0">
                  <a:schemeClr val="dk1">
                    <a:alpha val="40000"/>
                  </a:schemeClr>
                </a:outerShdw>
              </a:effectLst>
            </a:endParaRPr>
          </a:p>
        </p:txBody>
      </p:sp>
      <p:sp>
        <p:nvSpPr>
          <p:cNvPr id="39" name="شكل حر: شكل 38">
            <a:extLst>
              <a:ext uri="{FF2B5EF4-FFF2-40B4-BE49-F238E27FC236}">
                <a16:creationId xmlns:a16="http://schemas.microsoft.com/office/drawing/2014/main" id="{F3286E74-F434-4367-A99A-2C4C40841A5F}"/>
              </a:ext>
            </a:extLst>
          </p:cNvPr>
          <p:cNvSpPr/>
          <p:nvPr/>
        </p:nvSpPr>
        <p:spPr>
          <a:xfrm>
            <a:off x="6768998" y="3014013"/>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w="0"/>
                <a:solidFill>
                  <a:schemeClr val="tx1"/>
                </a:solidFill>
                <a:effectLst>
                  <a:outerShdw blurRad="38100" dist="19050" dir="2700000" algn="tl" rotWithShape="0">
                    <a:schemeClr val="dk1">
                      <a:alpha val="40000"/>
                    </a:schemeClr>
                  </a:outerShdw>
                </a:effectLst>
              </a:rPr>
              <a:t>عَ</a:t>
            </a:r>
            <a:endParaRPr lang="en-US" sz="7200" kern="1200">
              <a:ln w="0"/>
              <a:solidFill>
                <a:schemeClr val="tx1"/>
              </a:solidFill>
              <a:effectLst>
                <a:outerShdw blurRad="38100" dist="19050" dir="2700000" algn="tl" rotWithShape="0">
                  <a:schemeClr val="dk1">
                    <a:alpha val="40000"/>
                  </a:schemeClr>
                </a:outerShdw>
              </a:effectLst>
            </a:endParaRPr>
          </a:p>
        </p:txBody>
      </p:sp>
      <p:sp>
        <p:nvSpPr>
          <p:cNvPr id="40" name="شكل حر: شكل 39">
            <a:extLst>
              <a:ext uri="{FF2B5EF4-FFF2-40B4-BE49-F238E27FC236}">
                <a16:creationId xmlns:a16="http://schemas.microsoft.com/office/drawing/2014/main" id="{B8BBFF16-AA56-408E-9394-66791F4D754D}"/>
              </a:ext>
            </a:extLst>
          </p:cNvPr>
          <p:cNvSpPr/>
          <p:nvPr/>
        </p:nvSpPr>
        <p:spPr>
          <a:xfrm>
            <a:off x="2667379" y="442913"/>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w="0"/>
                <a:solidFill>
                  <a:schemeClr val="tx1"/>
                </a:solidFill>
                <a:effectLst>
                  <a:outerShdw blurRad="38100" dist="19050" dir="2700000" algn="tl" rotWithShape="0">
                    <a:schemeClr val="dk1">
                      <a:alpha val="40000"/>
                    </a:schemeClr>
                  </a:outerShdw>
                </a:effectLst>
              </a:rPr>
              <a:t>غَ</a:t>
            </a:r>
            <a:endParaRPr lang="en-US" sz="7200" kern="1200">
              <a:ln w="0"/>
              <a:solidFill>
                <a:schemeClr val="tx1"/>
              </a:solidFill>
              <a:effectLst>
                <a:outerShdw blurRad="38100" dist="19050" dir="2700000" algn="tl" rotWithShape="0">
                  <a:schemeClr val="dk1">
                    <a:alpha val="40000"/>
                  </a:schemeClr>
                </a:outerShdw>
              </a:effectLst>
            </a:endParaRPr>
          </a:p>
        </p:txBody>
      </p:sp>
      <p:sp>
        <p:nvSpPr>
          <p:cNvPr id="41" name="شكل حر: شكل 40">
            <a:extLst>
              <a:ext uri="{FF2B5EF4-FFF2-40B4-BE49-F238E27FC236}">
                <a16:creationId xmlns:a16="http://schemas.microsoft.com/office/drawing/2014/main" id="{BF4A885B-B2AD-48FE-B8B9-4CC2293B41B7}"/>
              </a:ext>
            </a:extLst>
          </p:cNvPr>
          <p:cNvSpPr/>
          <p:nvPr/>
        </p:nvSpPr>
        <p:spPr>
          <a:xfrm>
            <a:off x="5013775" y="5531695"/>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w="0"/>
                <a:solidFill>
                  <a:schemeClr val="tx1"/>
                </a:solidFill>
                <a:effectLst>
                  <a:outerShdw blurRad="38100" dist="19050" dir="2700000" algn="tl" rotWithShape="0">
                    <a:schemeClr val="dk1">
                      <a:alpha val="40000"/>
                    </a:schemeClr>
                  </a:outerShdw>
                </a:effectLst>
              </a:rPr>
              <a:t>فَ</a:t>
            </a:r>
            <a:endParaRPr lang="en-US" sz="7200" kern="1200">
              <a:ln w="0"/>
              <a:solidFill>
                <a:schemeClr val="tx1"/>
              </a:solidFill>
              <a:effectLst>
                <a:outerShdw blurRad="38100" dist="19050" dir="2700000" algn="tl" rotWithShape="0">
                  <a:schemeClr val="dk1">
                    <a:alpha val="40000"/>
                  </a:schemeClr>
                </a:outerShdw>
              </a:effectLst>
            </a:endParaRPr>
          </a:p>
        </p:txBody>
      </p:sp>
      <p:sp>
        <p:nvSpPr>
          <p:cNvPr id="42" name="شكل حر: شكل 41">
            <a:extLst>
              <a:ext uri="{FF2B5EF4-FFF2-40B4-BE49-F238E27FC236}">
                <a16:creationId xmlns:a16="http://schemas.microsoft.com/office/drawing/2014/main" id="{8906155C-D6B0-41CC-9536-29839B899478}"/>
              </a:ext>
            </a:extLst>
          </p:cNvPr>
          <p:cNvSpPr/>
          <p:nvPr/>
        </p:nvSpPr>
        <p:spPr>
          <a:xfrm>
            <a:off x="4593373" y="3798728"/>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dirty="0">
                <a:ln w="0"/>
                <a:solidFill>
                  <a:schemeClr val="tx1"/>
                </a:solidFill>
                <a:effectLst>
                  <a:outerShdw blurRad="38100" dist="19050" dir="2700000" algn="tl" rotWithShape="0">
                    <a:schemeClr val="dk1">
                      <a:alpha val="40000"/>
                    </a:schemeClr>
                  </a:outerShdw>
                </a:effectLst>
              </a:rPr>
              <a:t>قَ</a:t>
            </a:r>
            <a:endParaRPr lang="en-US" sz="7200" kern="1200" dirty="0">
              <a:ln w="0"/>
              <a:solidFill>
                <a:schemeClr val="tx1"/>
              </a:solidFill>
              <a:effectLst>
                <a:outerShdw blurRad="38100" dist="19050" dir="2700000" algn="tl" rotWithShape="0">
                  <a:schemeClr val="dk1">
                    <a:alpha val="40000"/>
                  </a:schemeClr>
                </a:outerShdw>
              </a:effectLst>
            </a:endParaRPr>
          </a:p>
        </p:txBody>
      </p:sp>
      <p:sp>
        <p:nvSpPr>
          <p:cNvPr id="43" name="شكل حر: شكل 42">
            <a:extLst>
              <a:ext uri="{FF2B5EF4-FFF2-40B4-BE49-F238E27FC236}">
                <a16:creationId xmlns:a16="http://schemas.microsoft.com/office/drawing/2014/main" id="{83FD7FFC-A879-45AC-B7CB-B94060E7F534}"/>
              </a:ext>
            </a:extLst>
          </p:cNvPr>
          <p:cNvSpPr/>
          <p:nvPr/>
        </p:nvSpPr>
        <p:spPr>
          <a:xfrm>
            <a:off x="3714746" y="2231854"/>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w="0"/>
                <a:solidFill>
                  <a:schemeClr val="tx1"/>
                </a:solidFill>
                <a:effectLst>
                  <a:outerShdw blurRad="38100" dist="19050" dir="2700000" algn="tl" rotWithShape="0">
                    <a:schemeClr val="dk1">
                      <a:alpha val="40000"/>
                    </a:schemeClr>
                  </a:outerShdw>
                </a:effectLst>
              </a:rPr>
              <a:t>كَ</a:t>
            </a:r>
            <a:endParaRPr lang="en-US" sz="7200" kern="1200">
              <a:ln w="0"/>
              <a:solidFill>
                <a:schemeClr val="tx1"/>
              </a:solidFill>
              <a:effectLst>
                <a:outerShdw blurRad="38100" dist="19050" dir="2700000" algn="tl" rotWithShape="0">
                  <a:schemeClr val="dk1">
                    <a:alpha val="40000"/>
                  </a:schemeClr>
                </a:outerShdw>
              </a:effectLst>
            </a:endParaRPr>
          </a:p>
        </p:txBody>
      </p:sp>
      <p:sp>
        <p:nvSpPr>
          <p:cNvPr id="44" name="شكل حر: شكل 43">
            <a:extLst>
              <a:ext uri="{FF2B5EF4-FFF2-40B4-BE49-F238E27FC236}">
                <a16:creationId xmlns:a16="http://schemas.microsoft.com/office/drawing/2014/main" id="{D6BDF9C3-1E4C-45C3-B470-505023E0FECB}"/>
              </a:ext>
            </a:extLst>
          </p:cNvPr>
          <p:cNvSpPr/>
          <p:nvPr/>
        </p:nvSpPr>
        <p:spPr>
          <a:xfrm>
            <a:off x="475016" y="3758990"/>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w="0"/>
                <a:solidFill>
                  <a:schemeClr val="tx1"/>
                </a:solidFill>
                <a:effectLst>
                  <a:outerShdw blurRad="38100" dist="19050" dir="2700000" algn="tl" rotWithShape="0">
                    <a:schemeClr val="dk1">
                      <a:alpha val="40000"/>
                    </a:schemeClr>
                  </a:outerShdw>
                </a:effectLst>
              </a:rPr>
              <a:t>لَ</a:t>
            </a:r>
            <a:endParaRPr lang="en-US" sz="7200" kern="1200">
              <a:ln w="0"/>
              <a:solidFill>
                <a:schemeClr val="tx1"/>
              </a:solidFill>
              <a:effectLst>
                <a:outerShdw blurRad="38100" dist="19050" dir="2700000" algn="tl" rotWithShape="0">
                  <a:schemeClr val="dk1">
                    <a:alpha val="40000"/>
                  </a:schemeClr>
                </a:outerShdw>
              </a:effectLst>
            </a:endParaRPr>
          </a:p>
        </p:txBody>
      </p:sp>
      <p:sp>
        <p:nvSpPr>
          <p:cNvPr id="45" name="شكل حر: شكل 44">
            <a:extLst>
              <a:ext uri="{FF2B5EF4-FFF2-40B4-BE49-F238E27FC236}">
                <a16:creationId xmlns:a16="http://schemas.microsoft.com/office/drawing/2014/main" id="{D36582B2-D64A-4CF2-9913-82FC9E1C1B45}"/>
              </a:ext>
            </a:extLst>
          </p:cNvPr>
          <p:cNvSpPr/>
          <p:nvPr/>
        </p:nvSpPr>
        <p:spPr>
          <a:xfrm>
            <a:off x="7371931" y="3769347"/>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dirty="0">
                <a:ln w="0"/>
                <a:solidFill>
                  <a:schemeClr val="tx1"/>
                </a:solidFill>
                <a:effectLst>
                  <a:outerShdw blurRad="38100" dist="19050" dir="2700000" algn="tl" rotWithShape="0">
                    <a:schemeClr val="dk1">
                      <a:alpha val="40000"/>
                    </a:schemeClr>
                  </a:outerShdw>
                </a:effectLst>
              </a:rPr>
              <a:t>مَ</a:t>
            </a:r>
            <a:endParaRPr lang="en-US" sz="7200" kern="1200" dirty="0">
              <a:ln w="0"/>
              <a:solidFill>
                <a:schemeClr val="tx1"/>
              </a:solidFill>
              <a:effectLst>
                <a:outerShdw blurRad="38100" dist="19050" dir="2700000" algn="tl" rotWithShape="0">
                  <a:schemeClr val="dk1">
                    <a:alpha val="40000"/>
                  </a:schemeClr>
                </a:outerShdw>
              </a:effectLst>
            </a:endParaRPr>
          </a:p>
        </p:txBody>
      </p:sp>
      <p:sp>
        <p:nvSpPr>
          <p:cNvPr id="46" name="شكل حر: شكل 45">
            <a:extLst>
              <a:ext uri="{FF2B5EF4-FFF2-40B4-BE49-F238E27FC236}">
                <a16:creationId xmlns:a16="http://schemas.microsoft.com/office/drawing/2014/main" id="{1CBA491F-CE92-4CD7-887B-C2049653AB98}"/>
              </a:ext>
            </a:extLst>
          </p:cNvPr>
          <p:cNvSpPr/>
          <p:nvPr/>
        </p:nvSpPr>
        <p:spPr>
          <a:xfrm>
            <a:off x="8719769" y="3457646"/>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w="0"/>
                <a:solidFill>
                  <a:schemeClr val="tx1"/>
                </a:solidFill>
                <a:effectLst>
                  <a:outerShdw blurRad="38100" dist="19050" dir="2700000" algn="tl" rotWithShape="0">
                    <a:schemeClr val="dk1">
                      <a:alpha val="40000"/>
                    </a:schemeClr>
                  </a:outerShdw>
                </a:effectLst>
              </a:rPr>
              <a:t>نَ</a:t>
            </a:r>
            <a:endParaRPr lang="en-US" sz="7200" kern="1200">
              <a:ln w="0"/>
              <a:solidFill>
                <a:schemeClr val="tx1"/>
              </a:solidFill>
              <a:effectLst>
                <a:outerShdw blurRad="38100" dist="19050" dir="2700000" algn="tl" rotWithShape="0">
                  <a:schemeClr val="dk1">
                    <a:alpha val="40000"/>
                  </a:schemeClr>
                </a:outerShdw>
              </a:effectLst>
            </a:endParaRPr>
          </a:p>
        </p:txBody>
      </p:sp>
      <p:sp>
        <p:nvSpPr>
          <p:cNvPr id="47" name="شكل حر: شكل 46">
            <a:extLst>
              <a:ext uri="{FF2B5EF4-FFF2-40B4-BE49-F238E27FC236}">
                <a16:creationId xmlns:a16="http://schemas.microsoft.com/office/drawing/2014/main" id="{FBAF038C-0100-4636-BA91-6FE2DE073A3D}"/>
              </a:ext>
            </a:extLst>
          </p:cNvPr>
          <p:cNvSpPr/>
          <p:nvPr/>
        </p:nvSpPr>
        <p:spPr>
          <a:xfrm>
            <a:off x="2167160" y="3968190"/>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dirty="0">
                <a:ln w="0"/>
                <a:solidFill>
                  <a:schemeClr val="tx1"/>
                </a:solidFill>
                <a:effectLst>
                  <a:outerShdw blurRad="38100" dist="19050" dir="2700000" algn="tl" rotWithShape="0">
                    <a:schemeClr val="dk1">
                      <a:alpha val="40000"/>
                    </a:schemeClr>
                  </a:outerShdw>
                </a:effectLst>
              </a:rPr>
              <a:t>هَـ</a:t>
            </a:r>
            <a:endParaRPr lang="en-US" sz="7200" kern="1200" dirty="0">
              <a:ln w="0"/>
              <a:solidFill>
                <a:schemeClr val="tx1"/>
              </a:solidFill>
              <a:effectLst>
                <a:outerShdw blurRad="38100" dist="19050" dir="2700000" algn="tl" rotWithShape="0">
                  <a:schemeClr val="dk1">
                    <a:alpha val="40000"/>
                  </a:schemeClr>
                </a:outerShdw>
              </a:effectLst>
            </a:endParaRPr>
          </a:p>
        </p:txBody>
      </p:sp>
      <p:sp>
        <p:nvSpPr>
          <p:cNvPr id="48" name="شكل حر: شكل 47">
            <a:extLst>
              <a:ext uri="{FF2B5EF4-FFF2-40B4-BE49-F238E27FC236}">
                <a16:creationId xmlns:a16="http://schemas.microsoft.com/office/drawing/2014/main" id="{D7425447-8FE2-419B-8AEE-FFFB6222F25F}"/>
              </a:ext>
            </a:extLst>
          </p:cNvPr>
          <p:cNvSpPr/>
          <p:nvPr/>
        </p:nvSpPr>
        <p:spPr>
          <a:xfrm>
            <a:off x="10424351" y="1939447"/>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w="0"/>
                <a:solidFill>
                  <a:schemeClr val="tx1"/>
                </a:solidFill>
                <a:effectLst>
                  <a:outerShdw blurRad="38100" dist="19050" dir="2700000" algn="tl" rotWithShape="0">
                    <a:schemeClr val="dk1">
                      <a:alpha val="40000"/>
                    </a:schemeClr>
                  </a:outerShdw>
                </a:effectLst>
              </a:rPr>
              <a:t>وَ</a:t>
            </a:r>
            <a:endParaRPr lang="en-US" sz="7200" kern="1200">
              <a:ln w="0"/>
              <a:solidFill>
                <a:schemeClr val="tx1"/>
              </a:solidFill>
              <a:effectLst>
                <a:outerShdw blurRad="38100" dist="19050" dir="2700000" algn="tl" rotWithShape="0">
                  <a:schemeClr val="dk1">
                    <a:alpha val="40000"/>
                  </a:schemeClr>
                </a:outerShdw>
              </a:effectLst>
            </a:endParaRPr>
          </a:p>
        </p:txBody>
      </p:sp>
      <p:sp>
        <p:nvSpPr>
          <p:cNvPr id="49" name="شكل حر: شكل 48">
            <a:extLst>
              <a:ext uri="{FF2B5EF4-FFF2-40B4-BE49-F238E27FC236}">
                <a16:creationId xmlns:a16="http://schemas.microsoft.com/office/drawing/2014/main" id="{8F5BD0C1-9A3D-4875-B7C5-85C59521A310}"/>
              </a:ext>
            </a:extLst>
          </p:cNvPr>
          <p:cNvSpPr/>
          <p:nvPr/>
        </p:nvSpPr>
        <p:spPr>
          <a:xfrm>
            <a:off x="6888956" y="4864245"/>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duotone>
                <a:schemeClr val="bg2">
                  <a:shade val="45000"/>
                  <a:satMod val="135000"/>
                </a:schemeClr>
                <a:prstClr val="white"/>
              </a:duotone>
            </a:blip>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w="0"/>
                <a:solidFill>
                  <a:schemeClr val="tx1"/>
                </a:solidFill>
                <a:effectLst>
                  <a:outerShdw blurRad="38100" dist="19050" dir="2700000" algn="tl" rotWithShape="0">
                    <a:schemeClr val="dk1">
                      <a:alpha val="40000"/>
                    </a:schemeClr>
                  </a:outerShdw>
                </a:effectLst>
              </a:rPr>
              <a:t>يَ</a:t>
            </a:r>
            <a:endParaRPr lang="en-US" sz="7200" kern="1200">
              <a:ln w="0"/>
              <a:solidFill>
                <a:schemeClr val="tx1"/>
              </a:solidFill>
              <a:effectLst>
                <a:outerShdw blurRad="38100" dist="19050" dir="2700000" algn="tl" rotWithShape="0">
                  <a:schemeClr val="dk1">
                    <a:alpha val="40000"/>
                  </a:schemeClr>
                </a:outerShdw>
              </a:effectLst>
            </a:endParaRPr>
          </a:p>
        </p:txBody>
      </p:sp>
      <p:sp>
        <p:nvSpPr>
          <p:cNvPr id="50" name="عنوان 1">
            <a:extLst>
              <a:ext uri="{FF2B5EF4-FFF2-40B4-BE49-F238E27FC236}">
                <a16:creationId xmlns:a16="http://schemas.microsoft.com/office/drawing/2014/main" id="{ECBCEEC3-ED5B-4F28-823E-6C5E7B0F633B}"/>
              </a:ext>
            </a:extLst>
          </p:cNvPr>
          <p:cNvSpPr>
            <a:spLocks noGrp="1"/>
          </p:cNvSpPr>
          <p:nvPr>
            <p:ph type="title"/>
          </p:nvPr>
        </p:nvSpPr>
        <p:spPr>
          <a:xfrm>
            <a:off x="635560" y="0"/>
            <a:ext cx="2841063" cy="571500"/>
          </a:xfrm>
          <a:noFill/>
          <a:effectLst>
            <a:softEdge rad="127000"/>
          </a:effectLst>
        </p:spPr>
        <p:style>
          <a:lnRef idx="2">
            <a:schemeClr val="dk1"/>
          </a:lnRef>
          <a:fillRef idx="1">
            <a:schemeClr val="lt1"/>
          </a:fillRef>
          <a:effectRef idx="0">
            <a:schemeClr val="dk1"/>
          </a:effectRef>
          <a:fontRef idx="minor">
            <a:schemeClr val="dk1"/>
          </a:fontRef>
        </p:style>
        <p:txBody>
          <a:bodyPr>
            <a:normAutofit/>
          </a:bodyPr>
          <a:lstStyle/>
          <a:p>
            <a:r>
              <a:rPr lang="ar-OM" sz="2000" b="1" dirty="0"/>
              <a:t>لون سمكة حرف .....بلون.....</a:t>
            </a:r>
            <a:endParaRPr lang="en-US" sz="2000" b="1" dirty="0"/>
          </a:p>
        </p:txBody>
      </p:sp>
    </p:spTree>
    <p:extLst>
      <p:ext uri="{BB962C8B-B14F-4D97-AF65-F5344CB8AC3E}">
        <p14:creationId xmlns:p14="http://schemas.microsoft.com/office/powerpoint/2010/main" val="3191124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صورة تحتوي على مليء بالألوان, ملون, عشب, كثير&#10;&#10;تم إنشاء الوصف تلقائياً">
            <a:extLst>
              <a:ext uri="{FF2B5EF4-FFF2-40B4-BE49-F238E27FC236}">
                <a16:creationId xmlns:a16="http://schemas.microsoft.com/office/drawing/2014/main" id="{DDEBC02C-F919-458C-A933-8478C352F529}"/>
              </a:ext>
            </a:extLst>
          </p:cNvPr>
          <p:cNvPicPr>
            <a:picLocks noChangeAspect="1"/>
          </p:cNvPicPr>
          <p:nvPr/>
        </p:nvPicPr>
        <p:blipFill>
          <a:blip r:embed="rId2">
            <a:clrChange>
              <a:clrFrom>
                <a:srgbClr val="00C1F6"/>
              </a:clrFrom>
              <a:clrTo>
                <a:srgbClr val="00C1F6">
                  <a:alpha val="0"/>
                </a:srgbClr>
              </a:clrTo>
            </a:clrChange>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0013" y="-39454"/>
            <a:ext cx="12192000" cy="6858000"/>
          </a:xfrm>
          <a:prstGeom prst="rect">
            <a:avLst/>
          </a:prstGeom>
          <a:effectLst>
            <a:softEdge rad="0"/>
          </a:effectLst>
        </p:spPr>
      </p:pic>
      <p:sp>
        <p:nvSpPr>
          <p:cNvPr id="21" name="عنوان 1">
            <a:extLst>
              <a:ext uri="{FF2B5EF4-FFF2-40B4-BE49-F238E27FC236}">
                <a16:creationId xmlns:a16="http://schemas.microsoft.com/office/drawing/2014/main" id="{F8A0D0D4-48D9-4A47-8F55-74979AE55A8F}"/>
              </a:ext>
            </a:extLst>
          </p:cNvPr>
          <p:cNvSpPr>
            <a:spLocks noGrp="1"/>
          </p:cNvSpPr>
          <p:nvPr>
            <p:ph type="title"/>
          </p:nvPr>
        </p:nvSpPr>
        <p:spPr>
          <a:xfrm>
            <a:off x="1028693" y="0"/>
            <a:ext cx="2447930" cy="442913"/>
          </a:xfrm>
          <a:noFill/>
          <a:effectLst>
            <a:softEdge rad="127000"/>
          </a:effectLst>
        </p:spPr>
        <p:style>
          <a:lnRef idx="2">
            <a:schemeClr val="dk1"/>
          </a:lnRef>
          <a:fillRef idx="1">
            <a:schemeClr val="lt1"/>
          </a:fillRef>
          <a:effectRef idx="0">
            <a:schemeClr val="dk1"/>
          </a:effectRef>
          <a:fontRef idx="minor">
            <a:schemeClr val="dk1"/>
          </a:fontRef>
        </p:style>
        <p:txBody>
          <a:bodyPr>
            <a:normAutofit/>
          </a:bodyPr>
          <a:lstStyle/>
          <a:p>
            <a:r>
              <a:rPr lang="ar-OM" sz="2000" b="1" dirty="0"/>
              <a:t>لون حرف .....بلون.....</a:t>
            </a:r>
            <a:endParaRPr lang="en-US" sz="2000" b="1" dirty="0"/>
          </a:p>
        </p:txBody>
      </p:sp>
      <p:sp>
        <p:nvSpPr>
          <p:cNvPr id="22" name="شكل حر: شكل 21">
            <a:extLst>
              <a:ext uri="{FF2B5EF4-FFF2-40B4-BE49-F238E27FC236}">
                <a16:creationId xmlns:a16="http://schemas.microsoft.com/office/drawing/2014/main" id="{23395742-F241-4946-B638-449E3971D11D}"/>
              </a:ext>
            </a:extLst>
          </p:cNvPr>
          <p:cNvSpPr/>
          <p:nvPr/>
        </p:nvSpPr>
        <p:spPr>
          <a:xfrm>
            <a:off x="262694" y="5280936"/>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a:solidFill>
                    <a:sysClr val="windowText" lastClr="000000"/>
                  </a:solidFill>
                </a:ln>
              </a:rPr>
              <a:t>أَ</a:t>
            </a:r>
            <a:endParaRPr lang="en-US" sz="7200" kern="1200">
              <a:ln>
                <a:solidFill>
                  <a:sysClr val="windowText" lastClr="000000"/>
                </a:solidFill>
              </a:ln>
            </a:endParaRPr>
          </a:p>
        </p:txBody>
      </p:sp>
      <p:sp>
        <p:nvSpPr>
          <p:cNvPr id="23" name="شكل حر: شكل 22">
            <a:extLst>
              <a:ext uri="{FF2B5EF4-FFF2-40B4-BE49-F238E27FC236}">
                <a16:creationId xmlns:a16="http://schemas.microsoft.com/office/drawing/2014/main" id="{BC720E0B-44F6-49C9-B8D4-79391491084F}"/>
              </a:ext>
            </a:extLst>
          </p:cNvPr>
          <p:cNvSpPr/>
          <p:nvPr/>
        </p:nvSpPr>
        <p:spPr>
          <a:xfrm>
            <a:off x="8841525" y="5280936"/>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dirty="0">
                <a:ln>
                  <a:solidFill>
                    <a:sysClr val="windowText" lastClr="000000"/>
                  </a:solidFill>
                </a:ln>
              </a:rPr>
              <a:t>بَ</a:t>
            </a:r>
            <a:endParaRPr lang="en-US" sz="7200" kern="1200" dirty="0">
              <a:ln>
                <a:solidFill>
                  <a:sysClr val="windowText" lastClr="000000"/>
                </a:solidFill>
              </a:ln>
            </a:endParaRPr>
          </a:p>
        </p:txBody>
      </p:sp>
      <p:sp>
        <p:nvSpPr>
          <p:cNvPr id="24" name="شكل حر: شكل 23">
            <a:extLst>
              <a:ext uri="{FF2B5EF4-FFF2-40B4-BE49-F238E27FC236}">
                <a16:creationId xmlns:a16="http://schemas.microsoft.com/office/drawing/2014/main" id="{10C34381-C7B5-4B8F-9702-0C6E387D32A9}"/>
              </a:ext>
            </a:extLst>
          </p:cNvPr>
          <p:cNvSpPr/>
          <p:nvPr/>
        </p:nvSpPr>
        <p:spPr>
          <a:xfrm>
            <a:off x="7997914" y="2088897"/>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dirty="0">
                <a:ln>
                  <a:solidFill>
                    <a:sysClr val="windowText" lastClr="000000"/>
                  </a:solidFill>
                </a:ln>
              </a:rPr>
              <a:t>تَ</a:t>
            </a:r>
            <a:endParaRPr lang="en-US" sz="7200" kern="1200" dirty="0">
              <a:ln>
                <a:solidFill>
                  <a:sysClr val="windowText" lastClr="000000"/>
                </a:solidFill>
              </a:ln>
            </a:endParaRPr>
          </a:p>
        </p:txBody>
      </p:sp>
      <p:sp>
        <p:nvSpPr>
          <p:cNvPr id="25" name="شكل حر: شكل 24">
            <a:extLst>
              <a:ext uri="{FF2B5EF4-FFF2-40B4-BE49-F238E27FC236}">
                <a16:creationId xmlns:a16="http://schemas.microsoft.com/office/drawing/2014/main" id="{4962E02B-92EF-41A1-8962-E644527EBA75}"/>
              </a:ext>
            </a:extLst>
          </p:cNvPr>
          <p:cNvSpPr/>
          <p:nvPr/>
        </p:nvSpPr>
        <p:spPr>
          <a:xfrm>
            <a:off x="10267354" y="3375338"/>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a:solidFill>
                    <a:sysClr val="windowText" lastClr="000000"/>
                  </a:solidFill>
                </a:ln>
              </a:rPr>
              <a:t>ثَ</a:t>
            </a:r>
            <a:endParaRPr lang="en-US" sz="7200" kern="1200">
              <a:ln>
                <a:solidFill>
                  <a:sysClr val="windowText" lastClr="000000"/>
                </a:solidFill>
              </a:ln>
            </a:endParaRPr>
          </a:p>
        </p:txBody>
      </p:sp>
      <p:sp>
        <p:nvSpPr>
          <p:cNvPr id="26" name="شكل حر: شكل 25">
            <a:extLst>
              <a:ext uri="{FF2B5EF4-FFF2-40B4-BE49-F238E27FC236}">
                <a16:creationId xmlns:a16="http://schemas.microsoft.com/office/drawing/2014/main" id="{5C679095-51B3-4FA8-A243-413A0502B952}"/>
              </a:ext>
            </a:extLst>
          </p:cNvPr>
          <p:cNvSpPr/>
          <p:nvPr/>
        </p:nvSpPr>
        <p:spPr>
          <a:xfrm>
            <a:off x="9960282" y="0"/>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dirty="0">
                <a:ln>
                  <a:solidFill>
                    <a:sysClr val="windowText" lastClr="000000"/>
                  </a:solidFill>
                </a:ln>
              </a:rPr>
              <a:t>جَ</a:t>
            </a:r>
            <a:endParaRPr lang="en-US" sz="7200" kern="1200" dirty="0">
              <a:ln>
                <a:solidFill>
                  <a:sysClr val="windowText" lastClr="000000"/>
                </a:solidFill>
              </a:ln>
            </a:endParaRPr>
          </a:p>
        </p:txBody>
      </p:sp>
      <p:sp>
        <p:nvSpPr>
          <p:cNvPr id="27" name="شكل حر: شكل 26">
            <a:extLst>
              <a:ext uri="{FF2B5EF4-FFF2-40B4-BE49-F238E27FC236}">
                <a16:creationId xmlns:a16="http://schemas.microsoft.com/office/drawing/2014/main" id="{DA650620-E1E1-43E6-82F1-9F5AF7D02CC7}"/>
              </a:ext>
            </a:extLst>
          </p:cNvPr>
          <p:cNvSpPr/>
          <p:nvPr/>
        </p:nvSpPr>
        <p:spPr>
          <a:xfrm>
            <a:off x="233469" y="2432122"/>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a:solidFill>
                    <a:sysClr val="windowText" lastClr="000000"/>
                  </a:solidFill>
                </a:ln>
              </a:rPr>
              <a:t>حَ</a:t>
            </a:r>
            <a:endParaRPr lang="en-US" sz="7200" kern="1200">
              <a:ln>
                <a:solidFill>
                  <a:sysClr val="windowText" lastClr="000000"/>
                </a:solidFill>
              </a:ln>
            </a:endParaRPr>
          </a:p>
        </p:txBody>
      </p:sp>
      <p:sp>
        <p:nvSpPr>
          <p:cNvPr id="28" name="شكل حر: شكل 27">
            <a:extLst>
              <a:ext uri="{FF2B5EF4-FFF2-40B4-BE49-F238E27FC236}">
                <a16:creationId xmlns:a16="http://schemas.microsoft.com/office/drawing/2014/main" id="{91494935-CE13-4D56-A842-7CB98A3651ED}"/>
              </a:ext>
            </a:extLst>
          </p:cNvPr>
          <p:cNvSpPr/>
          <p:nvPr/>
        </p:nvSpPr>
        <p:spPr>
          <a:xfrm>
            <a:off x="9221336" y="1835136"/>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a:solidFill>
                    <a:sysClr val="windowText" lastClr="000000"/>
                  </a:solidFill>
                </a:ln>
              </a:rPr>
              <a:t>خَ</a:t>
            </a:r>
            <a:endParaRPr lang="en-US" sz="7200" kern="1200">
              <a:ln>
                <a:solidFill>
                  <a:sysClr val="windowText" lastClr="000000"/>
                </a:solidFill>
              </a:ln>
            </a:endParaRPr>
          </a:p>
        </p:txBody>
      </p:sp>
      <p:sp>
        <p:nvSpPr>
          <p:cNvPr id="29" name="شكل حر: شكل 28">
            <a:extLst>
              <a:ext uri="{FF2B5EF4-FFF2-40B4-BE49-F238E27FC236}">
                <a16:creationId xmlns:a16="http://schemas.microsoft.com/office/drawing/2014/main" id="{539575DB-C3CF-41C5-8B07-A651412F895F}"/>
              </a:ext>
            </a:extLst>
          </p:cNvPr>
          <p:cNvSpPr/>
          <p:nvPr/>
        </p:nvSpPr>
        <p:spPr>
          <a:xfrm>
            <a:off x="4148623" y="988193"/>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a:solidFill>
                    <a:sysClr val="windowText" lastClr="000000"/>
                  </a:solidFill>
                </a:ln>
              </a:rPr>
              <a:t>دَ</a:t>
            </a:r>
            <a:endParaRPr lang="en-US" sz="7200" kern="1200">
              <a:ln>
                <a:solidFill>
                  <a:sysClr val="windowText" lastClr="000000"/>
                </a:solidFill>
              </a:ln>
            </a:endParaRPr>
          </a:p>
        </p:txBody>
      </p:sp>
      <p:sp>
        <p:nvSpPr>
          <p:cNvPr id="30" name="شكل حر: شكل 29">
            <a:extLst>
              <a:ext uri="{FF2B5EF4-FFF2-40B4-BE49-F238E27FC236}">
                <a16:creationId xmlns:a16="http://schemas.microsoft.com/office/drawing/2014/main" id="{2CF8159C-1400-4AE4-A93D-C352F39138FA}"/>
              </a:ext>
            </a:extLst>
          </p:cNvPr>
          <p:cNvSpPr/>
          <p:nvPr/>
        </p:nvSpPr>
        <p:spPr>
          <a:xfrm>
            <a:off x="6556069" y="229740"/>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a:solidFill>
                    <a:sysClr val="windowText" lastClr="000000"/>
                  </a:solidFill>
                </a:ln>
              </a:rPr>
              <a:t>ذَ</a:t>
            </a:r>
            <a:endParaRPr lang="en-US" sz="7200" kern="1200">
              <a:ln>
                <a:solidFill>
                  <a:sysClr val="windowText" lastClr="000000"/>
                </a:solidFill>
              </a:ln>
            </a:endParaRPr>
          </a:p>
        </p:txBody>
      </p:sp>
      <p:sp>
        <p:nvSpPr>
          <p:cNvPr id="31" name="شكل حر: شكل 30">
            <a:extLst>
              <a:ext uri="{FF2B5EF4-FFF2-40B4-BE49-F238E27FC236}">
                <a16:creationId xmlns:a16="http://schemas.microsoft.com/office/drawing/2014/main" id="{CCBFA034-AAE3-4182-BF55-421DA1702478}"/>
              </a:ext>
            </a:extLst>
          </p:cNvPr>
          <p:cNvSpPr/>
          <p:nvPr/>
        </p:nvSpPr>
        <p:spPr>
          <a:xfrm>
            <a:off x="8203027" y="95143"/>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a:solidFill>
                    <a:sysClr val="windowText" lastClr="000000"/>
                  </a:solidFill>
                </a:ln>
              </a:rPr>
              <a:t>رَ</a:t>
            </a:r>
            <a:endParaRPr lang="en-US" sz="7200" kern="1200">
              <a:ln>
                <a:solidFill>
                  <a:sysClr val="windowText" lastClr="000000"/>
                </a:solidFill>
              </a:ln>
            </a:endParaRPr>
          </a:p>
        </p:txBody>
      </p:sp>
      <p:sp>
        <p:nvSpPr>
          <p:cNvPr id="32" name="شكل حر: شكل 31">
            <a:extLst>
              <a:ext uri="{FF2B5EF4-FFF2-40B4-BE49-F238E27FC236}">
                <a16:creationId xmlns:a16="http://schemas.microsoft.com/office/drawing/2014/main" id="{997F3CD4-E9FA-418C-B1F1-D18AA31E94BA}"/>
              </a:ext>
            </a:extLst>
          </p:cNvPr>
          <p:cNvSpPr/>
          <p:nvPr/>
        </p:nvSpPr>
        <p:spPr>
          <a:xfrm>
            <a:off x="364004" y="988193"/>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a:solidFill>
                    <a:sysClr val="windowText" lastClr="000000"/>
                  </a:solidFill>
                </a:ln>
              </a:rPr>
              <a:t>زَ</a:t>
            </a:r>
            <a:endParaRPr lang="en-US" sz="7200" kern="1200">
              <a:ln>
                <a:solidFill>
                  <a:sysClr val="windowText" lastClr="000000"/>
                </a:solidFill>
              </a:ln>
            </a:endParaRPr>
          </a:p>
        </p:txBody>
      </p:sp>
      <p:sp>
        <p:nvSpPr>
          <p:cNvPr id="33" name="شكل حر: شكل 32">
            <a:extLst>
              <a:ext uri="{FF2B5EF4-FFF2-40B4-BE49-F238E27FC236}">
                <a16:creationId xmlns:a16="http://schemas.microsoft.com/office/drawing/2014/main" id="{6E7444E3-F941-4887-9A00-35ECDA404DA4}"/>
              </a:ext>
            </a:extLst>
          </p:cNvPr>
          <p:cNvSpPr/>
          <p:nvPr/>
        </p:nvSpPr>
        <p:spPr>
          <a:xfrm>
            <a:off x="5002790" y="2672332"/>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dirty="0">
                <a:ln>
                  <a:solidFill>
                    <a:sysClr val="windowText" lastClr="000000"/>
                  </a:solidFill>
                </a:ln>
              </a:rPr>
              <a:t>سَ</a:t>
            </a:r>
            <a:endParaRPr lang="en-US" sz="7200" kern="1200" dirty="0">
              <a:ln>
                <a:solidFill>
                  <a:sysClr val="windowText" lastClr="000000"/>
                </a:solidFill>
              </a:ln>
            </a:endParaRPr>
          </a:p>
        </p:txBody>
      </p:sp>
      <p:sp>
        <p:nvSpPr>
          <p:cNvPr id="34" name="شكل حر: شكل 33">
            <a:extLst>
              <a:ext uri="{FF2B5EF4-FFF2-40B4-BE49-F238E27FC236}">
                <a16:creationId xmlns:a16="http://schemas.microsoft.com/office/drawing/2014/main" id="{8352F1F3-E411-4B72-85B4-415C0DBD592A}"/>
              </a:ext>
            </a:extLst>
          </p:cNvPr>
          <p:cNvSpPr/>
          <p:nvPr/>
        </p:nvSpPr>
        <p:spPr>
          <a:xfrm>
            <a:off x="5581730" y="1326305"/>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dirty="0">
                <a:ln>
                  <a:solidFill>
                    <a:sysClr val="windowText" lastClr="000000"/>
                  </a:solidFill>
                </a:ln>
              </a:rPr>
              <a:t>شَ</a:t>
            </a:r>
            <a:endParaRPr lang="en-US" sz="7200" kern="1200" dirty="0">
              <a:ln>
                <a:solidFill>
                  <a:sysClr val="windowText" lastClr="000000"/>
                </a:solidFill>
              </a:ln>
            </a:endParaRPr>
          </a:p>
        </p:txBody>
      </p:sp>
      <p:sp>
        <p:nvSpPr>
          <p:cNvPr id="35" name="شكل حر: شكل 34">
            <a:extLst>
              <a:ext uri="{FF2B5EF4-FFF2-40B4-BE49-F238E27FC236}">
                <a16:creationId xmlns:a16="http://schemas.microsoft.com/office/drawing/2014/main" id="{1D35EFD2-CB1D-4474-A68D-A5D58636C658}"/>
              </a:ext>
            </a:extLst>
          </p:cNvPr>
          <p:cNvSpPr/>
          <p:nvPr/>
        </p:nvSpPr>
        <p:spPr>
          <a:xfrm>
            <a:off x="6350628" y="2088897"/>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a:solidFill>
                    <a:sysClr val="windowText" lastClr="000000"/>
                  </a:solidFill>
                </a:ln>
              </a:rPr>
              <a:t>صَ</a:t>
            </a:r>
            <a:endParaRPr lang="en-US" sz="7200" kern="1200">
              <a:ln>
                <a:solidFill>
                  <a:sysClr val="windowText" lastClr="000000"/>
                </a:solidFill>
              </a:ln>
            </a:endParaRPr>
          </a:p>
        </p:txBody>
      </p:sp>
      <p:sp>
        <p:nvSpPr>
          <p:cNvPr id="36" name="شكل حر: شكل 35">
            <a:extLst>
              <a:ext uri="{FF2B5EF4-FFF2-40B4-BE49-F238E27FC236}">
                <a16:creationId xmlns:a16="http://schemas.microsoft.com/office/drawing/2014/main" id="{30CFA8E2-8476-46E3-A431-BB595029B710}"/>
              </a:ext>
            </a:extLst>
          </p:cNvPr>
          <p:cNvSpPr/>
          <p:nvPr/>
        </p:nvSpPr>
        <p:spPr>
          <a:xfrm>
            <a:off x="1889413" y="1927028"/>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a:solidFill>
                    <a:sysClr val="windowText" lastClr="000000"/>
                  </a:solidFill>
                </a:ln>
              </a:rPr>
              <a:t>ضَ</a:t>
            </a:r>
            <a:endParaRPr lang="en-US" sz="7200" kern="1200">
              <a:ln>
                <a:solidFill>
                  <a:sysClr val="windowText" lastClr="000000"/>
                </a:solidFill>
              </a:ln>
            </a:endParaRPr>
          </a:p>
        </p:txBody>
      </p:sp>
      <p:sp>
        <p:nvSpPr>
          <p:cNvPr id="37" name="شكل حر: شكل 36">
            <a:extLst>
              <a:ext uri="{FF2B5EF4-FFF2-40B4-BE49-F238E27FC236}">
                <a16:creationId xmlns:a16="http://schemas.microsoft.com/office/drawing/2014/main" id="{629EDBE6-053B-4BAF-8093-AE88120F274E}"/>
              </a:ext>
            </a:extLst>
          </p:cNvPr>
          <p:cNvSpPr/>
          <p:nvPr/>
        </p:nvSpPr>
        <p:spPr>
          <a:xfrm>
            <a:off x="2527696" y="3014014"/>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a:solidFill>
                    <a:sysClr val="windowText" lastClr="000000"/>
                  </a:solidFill>
                </a:ln>
              </a:rPr>
              <a:t>طَ</a:t>
            </a:r>
            <a:endParaRPr lang="en-US" sz="7200" kern="1200">
              <a:ln>
                <a:solidFill>
                  <a:sysClr val="windowText" lastClr="000000"/>
                </a:solidFill>
              </a:ln>
            </a:endParaRPr>
          </a:p>
        </p:txBody>
      </p:sp>
      <p:sp>
        <p:nvSpPr>
          <p:cNvPr id="38" name="شكل حر: شكل 37">
            <a:extLst>
              <a:ext uri="{FF2B5EF4-FFF2-40B4-BE49-F238E27FC236}">
                <a16:creationId xmlns:a16="http://schemas.microsoft.com/office/drawing/2014/main" id="{F1FA6EDE-FF30-40DD-98D0-C036E769393D}"/>
              </a:ext>
            </a:extLst>
          </p:cNvPr>
          <p:cNvSpPr/>
          <p:nvPr/>
        </p:nvSpPr>
        <p:spPr>
          <a:xfrm>
            <a:off x="7206260" y="1079923"/>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dirty="0">
                <a:ln>
                  <a:solidFill>
                    <a:sysClr val="windowText" lastClr="000000"/>
                  </a:solidFill>
                </a:ln>
              </a:rPr>
              <a:t>ظَ</a:t>
            </a:r>
            <a:endParaRPr lang="en-US" sz="7200" kern="1200" dirty="0">
              <a:ln>
                <a:solidFill>
                  <a:sysClr val="windowText" lastClr="000000"/>
                </a:solidFill>
              </a:ln>
            </a:endParaRPr>
          </a:p>
        </p:txBody>
      </p:sp>
      <p:sp>
        <p:nvSpPr>
          <p:cNvPr id="39" name="شكل حر: شكل 38">
            <a:extLst>
              <a:ext uri="{FF2B5EF4-FFF2-40B4-BE49-F238E27FC236}">
                <a16:creationId xmlns:a16="http://schemas.microsoft.com/office/drawing/2014/main" id="{F3286E74-F434-4367-A99A-2C4C40841A5F}"/>
              </a:ext>
            </a:extLst>
          </p:cNvPr>
          <p:cNvSpPr/>
          <p:nvPr/>
        </p:nvSpPr>
        <p:spPr>
          <a:xfrm>
            <a:off x="6768998" y="3014013"/>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a:solidFill>
                    <a:sysClr val="windowText" lastClr="000000"/>
                  </a:solidFill>
                </a:ln>
              </a:rPr>
              <a:t>عَ</a:t>
            </a:r>
            <a:endParaRPr lang="en-US" sz="7200" kern="1200">
              <a:ln>
                <a:solidFill>
                  <a:sysClr val="windowText" lastClr="000000"/>
                </a:solidFill>
              </a:ln>
            </a:endParaRPr>
          </a:p>
        </p:txBody>
      </p:sp>
      <p:sp>
        <p:nvSpPr>
          <p:cNvPr id="40" name="شكل حر: شكل 39">
            <a:extLst>
              <a:ext uri="{FF2B5EF4-FFF2-40B4-BE49-F238E27FC236}">
                <a16:creationId xmlns:a16="http://schemas.microsoft.com/office/drawing/2014/main" id="{B8BBFF16-AA56-408E-9394-66791F4D754D}"/>
              </a:ext>
            </a:extLst>
          </p:cNvPr>
          <p:cNvSpPr/>
          <p:nvPr/>
        </p:nvSpPr>
        <p:spPr>
          <a:xfrm>
            <a:off x="2667379" y="442913"/>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a:solidFill>
                    <a:sysClr val="windowText" lastClr="000000"/>
                  </a:solidFill>
                </a:ln>
              </a:rPr>
              <a:t>غَ</a:t>
            </a:r>
            <a:endParaRPr lang="en-US" sz="7200" kern="1200">
              <a:ln>
                <a:solidFill>
                  <a:sysClr val="windowText" lastClr="000000"/>
                </a:solidFill>
              </a:ln>
            </a:endParaRPr>
          </a:p>
        </p:txBody>
      </p:sp>
      <p:sp>
        <p:nvSpPr>
          <p:cNvPr id="41" name="شكل حر: شكل 40">
            <a:extLst>
              <a:ext uri="{FF2B5EF4-FFF2-40B4-BE49-F238E27FC236}">
                <a16:creationId xmlns:a16="http://schemas.microsoft.com/office/drawing/2014/main" id="{BF4A885B-B2AD-48FE-B8B9-4CC2293B41B7}"/>
              </a:ext>
            </a:extLst>
          </p:cNvPr>
          <p:cNvSpPr/>
          <p:nvPr/>
        </p:nvSpPr>
        <p:spPr>
          <a:xfrm>
            <a:off x="5013775" y="5531695"/>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a:solidFill>
                    <a:sysClr val="windowText" lastClr="000000"/>
                  </a:solidFill>
                </a:ln>
              </a:rPr>
              <a:t>فَ</a:t>
            </a:r>
            <a:endParaRPr lang="en-US" sz="7200" kern="1200">
              <a:ln>
                <a:solidFill>
                  <a:sysClr val="windowText" lastClr="000000"/>
                </a:solidFill>
              </a:ln>
            </a:endParaRPr>
          </a:p>
        </p:txBody>
      </p:sp>
      <p:sp>
        <p:nvSpPr>
          <p:cNvPr id="42" name="شكل حر: شكل 41">
            <a:extLst>
              <a:ext uri="{FF2B5EF4-FFF2-40B4-BE49-F238E27FC236}">
                <a16:creationId xmlns:a16="http://schemas.microsoft.com/office/drawing/2014/main" id="{8906155C-D6B0-41CC-9536-29839B899478}"/>
              </a:ext>
            </a:extLst>
          </p:cNvPr>
          <p:cNvSpPr/>
          <p:nvPr/>
        </p:nvSpPr>
        <p:spPr>
          <a:xfrm>
            <a:off x="4593373" y="3798728"/>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dirty="0">
                <a:ln>
                  <a:solidFill>
                    <a:sysClr val="windowText" lastClr="000000"/>
                  </a:solidFill>
                </a:ln>
              </a:rPr>
              <a:t>قَ</a:t>
            </a:r>
            <a:endParaRPr lang="en-US" sz="7200" kern="1200" dirty="0">
              <a:ln>
                <a:solidFill>
                  <a:sysClr val="windowText" lastClr="000000"/>
                </a:solidFill>
              </a:ln>
            </a:endParaRPr>
          </a:p>
        </p:txBody>
      </p:sp>
      <p:sp>
        <p:nvSpPr>
          <p:cNvPr id="43" name="شكل حر: شكل 42">
            <a:extLst>
              <a:ext uri="{FF2B5EF4-FFF2-40B4-BE49-F238E27FC236}">
                <a16:creationId xmlns:a16="http://schemas.microsoft.com/office/drawing/2014/main" id="{83FD7FFC-A879-45AC-B7CB-B94060E7F534}"/>
              </a:ext>
            </a:extLst>
          </p:cNvPr>
          <p:cNvSpPr/>
          <p:nvPr/>
        </p:nvSpPr>
        <p:spPr>
          <a:xfrm>
            <a:off x="3714746" y="2231854"/>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a:solidFill>
                    <a:sysClr val="windowText" lastClr="000000"/>
                  </a:solidFill>
                </a:ln>
              </a:rPr>
              <a:t>كَ</a:t>
            </a:r>
            <a:endParaRPr lang="en-US" sz="7200" kern="1200">
              <a:ln>
                <a:solidFill>
                  <a:sysClr val="windowText" lastClr="000000"/>
                </a:solidFill>
              </a:ln>
            </a:endParaRPr>
          </a:p>
        </p:txBody>
      </p:sp>
      <p:sp>
        <p:nvSpPr>
          <p:cNvPr id="44" name="شكل حر: شكل 43">
            <a:extLst>
              <a:ext uri="{FF2B5EF4-FFF2-40B4-BE49-F238E27FC236}">
                <a16:creationId xmlns:a16="http://schemas.microsoft.com/office/drawing/2014/main" id="{D6BDF9C3-1E4C-45C3-B470-505023E0FECB}"/>
              </a:ext>
            </a:extLst>
          </p:cNvPr>
          <p:cNvSpPr/>
          <p:nvPr/>
        </p:nvSpPr>
        <p:spPr>
          <a:xfrm>
            <a:off x="475016" y="3758990"/>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a:solidFill>
                    <a:sysClr val="windowText" lastClr="000000"/>
                  </a:solidFill>
                </a:ln>
              </a:rPr>
              <a:t>لَ</a:t>
            </a:r>
            <a:endParaRPr lang="en-US" sz="7200" kern="1200">
              <a:ln>
                <a:solidFill>
                  <a:sysClr val="windowText" lastClr="000000"/>
                </a:solidFill>
              </a:ln>
            </a:endParaRPr>
          </a:p>
        </p:txBody>
      </p:sp>
      <p:sp>
        <p:nvSpPr>
          <p:cNvPr id="45" name="شكل حر: شكل 44">
            <a:extLst>
              <a:ext uri="{FF2B5EF4-FFF2-40B4-BE49-F238E27FC236}">
                <a16:creationId xmlns:a16="http://schemas.microsoft.com/office/drawing/2014/main" id="{D36582B2-D64A-4CF2-9913-82FC9E1C1B45}"/>
              </a:ext>
            </a:extLst>
          </p:cNvPr>
          <p:cNvSpPr/>
          <p:nvPr/>
        </p:nvSpPr>
        <p:spPr>
          <a:xfrm>
            <a:off x="7371931" y="3769347"/>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dirty="0">
                <a:ln>
                  <a:solidFill>
                    <a:sysClr val="windowText" lastClr="000000"/>
                  </a:solidFill>
                </a:ln>
              </a:rPr>
              <a:t>مَ</a:t>
            </a:r>
            <a:endParaRPr lang="en-US" sz="7200" kern="1200" dirty="0">
              <a:ln>
                <a:solidFill>
                  <a:sysClr val="windowText" lastClr="000000"/>
                </a:solidFill>
              </a:ln>
            </a:endParaRPr>
          </a:p>
        </p:txBody>
      </p:sp>
      <p:sp>
        <p:nvSpPr>
          <p:cNvPr id="46" name="شكل حر: شكل 45">
            <a:extLst>
              <a:ext uri="{FF2B5EF4-FFF2-40B4-BE49-F238E27FC236}">
                <a16:creationId xmlns:a16="http://schemas.microsoft.com/office/drawing/2014/main" id="{1CBA491F-CE92-4CD7-887B-C2049653AB98}"/>
              </a:ext>
            </a:extLst>
          </p:cNvPr>
          <p:cNvSpPr/>
          <p:nvPr/>
        </p:nvSpPr>
        <p:spPr>
          <a:xfrm>
            <a:off x="8719769" y="3457646"/>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a:solidFill>
                    <a:sysClr val="windowText" lastClr="000000"/>
                  </a:solidFill>
                </a:ln>
              </a:rPr>
              <a:t>نَ</a:t>
            </a:r>
            <a:endParaRPr lang="en-US" sz="7200" kern="1200">
              <a:ln>
                <a:solidFill>
                  <a:sysClr val="windowText" lastClr="000000"/>
                </a:solidFill>
              </a:ln>
            </a:endParaRPr>
          </a:p>
        </p:txBody>
      </p:sp>
      <p:sp>
        <p:nvSpPr>
          <p:cNvPr id="47" name="شكل حر: شكل 46">
            <a:extLst>
              <a:ext uri="{FF2B5EF4-FFF2-40B4-BE49-F238E27FC236}">
                <a16:creationId xmlns:a16="http://schemas.microsoft.com/office/drawing/2014/main" id="{FBAF038C-0100-4636-BA91-6FE2DE073A3D}"/>
              </a:ext>
            </a:extLst>
          </p:cNvPr>
          <p:cNvSpPr/>
          <p:nvPr/>
        </p:nvSpPr>
        <p:spPr>
          <a:xfrm>
            <a:off x="2167160" y="3968190"/>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dirty="0">
                <a:ln>
                  <a:solidFill>
                    <a:sysClr val="windowText" lastClr="000000"/>
                  </a:solidFill>
                </a:ln>
              </a:rPr>
              <a:t>هَـ</a:t>
            </a:r>
            <a:endParaRPr lang="en-US" sz="7200" kern="1200" dirty="0">
              <a:ln>
                <a:solidFill>
                  <a:sysClr val="windowText" lastClr="000000"/>
                </a:solidFill>
              </a:ln>
            </a:endParaRPr>
          </a:p>
        </p:txBody>
      </p:sp>
      <p:sp>
        <p:nvSpPr>
          <p:cNvPr id="48" name="شكل حر: شكل 47">
            <a:extLst>
              <a:ext uri="{FF2B5EF4-FFF2-40B4-BE49-F238E27FC236}">
                <a16:creationId xmlns:a16="http://schemas.microsoft.com/office/drawing/2014/main" id="{D7425447-8FE2-419B-8AEE-FFFB6222F25F}"/>
              </a:ext>
            </a:extLst>
          </p:cNvPr>
          <p:cNvSpPr/>
          <p:nvPr/>
        </p:nvSpPr>
        <p:spPr>
          <a:xfrm>
            <a:off x="10424351" y="1939447"/>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a:solidFill>
                    <a:sysClr val="windowText" lastClr="000000"/>
                  </a:solidFill>
                </a:ln>
              </a:rPr>
              <a:t>وَ</a:t>
            </a:r>
            <a:endParaRPr lang="en-US" sz="7200" kern="1200">
              <a:ln>
                <a:solidFill>
                  <a:sysClr val="windowText" lastClr="000000"/>
                </a:solidFill>
              </a:ln>
            </a:endParaRPr>
          </a:p>
        </p:txBody>
      </p:sp>
      <p:sp>
        <p:nvSpPr>
          <p:cNvPr id="49" name="شكل حر: شكل 48">
            <a:extLst>
              <a:ext uri="{FF2B5EF4-FFF2-40B4-BE49-F238E27FC236}">
                <a16:creationId xmlns:a16="http://schemas.microsoft.com/office/drawing/2014/main" id="{8F5BD0C1-9A3D-4875-B7C5-85C59521A310}"/>
              </a:ext>
            </a:extLst>
          </p:cNvPr>
          <p:cNvSpPr/>
          <p:nvPr/>
        </p:nvSpPr>
        <p:spPr>
          <a:xfrm>
            <a:off x="6888956" y="4864245"/>
            <a:ext cx="1757255" cy="1274021"/>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spcBef>
                <a:spcPct val="0"/>
              </a:spcBef>
              <a:spcAft>
                <a:spcPct val="35000"/>
              </a:spcAft>
              <a:buNone/>
            </a:pPr>
            <a:r>
              <a:rPr lang="ar-SA" sz="7200" kern="1200">
                <a:ln>
                  <a:solidFill>
                    <a:sysClr val="windowText" lastClr="000000"/>
                  </a:solidFill>
                </a:ln>
              </a:rPr>
              <a:t>يَ</a:t>
            </a:r>
            <a:endParaRPr lang="en-US" sz="7200" kern="1200">
              <a:ln>
                <a:solidFill>
                  <a:sysClr val="windowText" lastClr="000000"/>
                </a:solidFill>
              </a:ln>
            </a:endParaRPr>
          </a:p>
        </p:txBody>
      </p:sp>
    </p:spTree>
    <p:extLst>
      <p:ext uri="{BB962C8B-B14F-4D97-AF65-F5344CB8AC3E}">
        <p14:creationId xmlns:p14="http://schemas.microsoft.com/office/powerpoint/2010/main" val="4139089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2">
            <a:extLst>
              <a:ext uri="{FF2B5EF4-FFF2-40B4-BE49-F238E27FC236}">
                <a16:creationId xmlns:a16="http://schemas.microsoft.com/office/drawing/2014/main" id="{46748CBF-0365-4529-95BC-8F1816708CE1}"/>
              </a:ext>
            </a:extLst>
          </p:cNvPr>
          <p:cNvGraphicFramePr>
            <a:graphicFrameLocks noGrp="1"/>
          </p:cNvGraphicFramePr>
          <p:nvPr>
            <p:extLst>
              <p:ext uri="{D42A27DB-BD31-4B8C-83A1-F6EECF244321}">
                <p14:modId xmlns:p14="http://schemas.microsoft.com/office/powerpoint/2010/main" val="452540496"/>
              </p:ext>
            </p:extLst>
          </p:nvPr>
        </p:nvGraphicFramePr>
        <p:xfrm>
          <a:off x="0" y="3"/>
          <a:ext cx="12192000" cy="6858000"/>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3877183445"/>
                    </a:ext>
                  </a:extLst>
                </a:gridCol>
                <a:gridCol w="1016000">
                  <a:extLst>
                    <a:ext uri="{9D8B030D-6E8A-4147-A177-3AD203B41FA5}">
                      <a16:colId xmlns:a16="http://schemas.microsoft.com/office/drawing/2014/main" val="489431746"/>
                    </a:ext>
                  </a:extLst>
                </a:gridCol>
                <a:gridCol w="1016000">
                  <a:extLst>
                    <a:ext uri="{9D8B030D-6E8A-4147-A177-3AD203B41FA5}">
                      <a16:colId xmlns:a16="http://schemas.microsoft.com/office/drawing/2014/main" val="1737747331"/>
                    </a:ext>
                  </a:extLst>
                </a:gridCol>
                <a:gridCol w="1016000">
                  <a:extLst>
                    <a:ext uri="{9D8B030D-6E8A-4147-A177-3AD203B41FA5}">
                      <a16:colId xmlns:a16="http://schemas.microsoft.com/office/drawing/2014/main" val="3851171355"/>
                    </a:ext>
                  </a:extLst>
                </a:gridCol>
                <a:gridCol w="1016000">
                  <a:extLst>
                    <a:ext uri="{9D8B030D-6E8A-4147-A177-3AD203B41FA5}">
                      <a16:colId xmlns:a16="http://schemas.microsoft.com/office/drawing/2014/main" val="668763048"/>
                    </a:ext>
                  </a:extLst>
                </a:gridCol>
                <a:gridCol w="1016000">
                  <a:extLst>
                    <a:ext uri="{9D8B030D-6E8A-4147-A177-3AD203B41FA5}">
                      <a16:colId xmlns:a16="http://schemas.microsoft.com/office/drawing/2014/main" val="1878670104"/>
                    </a:ext>
                  </a:extLst>
                </a:gridCol>
                <a:gridCol w="1016000">
                  <a:extLst>
                    <a:ext uri="{9D8B030D-6E8A-4147-A177-3AD203B41FA5}">
                      <a16:colId xmlns:a16="http://schemas.microsoft.com/office/drawing/2014/main" val="987709033"/>
                    </a:ext>
                  </a:extLst>
                </a:gridCol>
                <a:gridCol w="1016000">
                  <a:extLst>
                    <a:ext uri="{9D8B030D-6E8A-4147-A177-3AD203B41FA5}">
                      <a16:colId xmlns:a16="http://schemas.microsoft.com/office/drawing/2014/main" val="314435458"/>
                    </a:ext>
                  </a:extLst>
                </a:gridCol>
                <a:gridCol w="1016000">
                  <a:extLst>
                    <a:ext uri="{9D8B030D-6E8A-4147-A177-3AD203B41FA5}">
                      <a16:colId xmlns:a16="http://schemas.microsoft.com/office/drawing/2014/main" val="3508672926"/>
                    </a:ext>
                  </a:extLst>
                </a:gridCol>
                <a:gridCol w="1016000">
                  <a:extLst>
                    <a:ext uri="{9D8B030D-6E8A-4147-A177-3AD203B41FA5}">
                      <a16:colId xmlns:a16="http://schemas.microsoft.com/office/drawing/2014/main" val="3847724636"/>
                    </a:ext>
                  </a:extLst>
                </a:gridCol>
                <a:gridCol w="1016000">
                  <a:extLst>
                    <a:ext uri="{9D8B030D-6E8A-4147-A177-3AD203B41FA5}">
                      <a16:colId xmlns:a16="http://schemas.microsoft.com/office/drawing/2014/main" val="3162624794"/>
                    </a:ext>
                  </a:extLst>
                </a:gridCol>
                <a:gridCol w="1016000">
                  <a:extLst>
                    <a:ext uri="{9D8B030D-6E8A-4147-A177-3AD203B41FA5}">
                      <a16:colId xmlns:a16="http://schemas.microsoft.com/office/drawing/2014/main" val="1655001269"/>
                    </a:ext>
                  </a:extLst>
                </a:gridCol>
              </a:tblGrid>
              <a:tr h="457200">
                <a:tc>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extLst>
                  <a:ext uri="{0D108BD9-81ED-4DB2-BD59-A6C34878D82A}">
                    <a16:rowId xmlns:a16="http://schemas.microsoft.com/office/drawing/2014/main" val="3452422052"/>
                  </a:ext>
                </a:extLst>
              </a:tr>
              <a:tr h="457200">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extLst>
                  <a:ext uri="{0D108BD9-81ED-4DB2-BD59-A6C34878D82A}">
                    <a16:rowId xmlns:a16="http://schemas.microsoft.com/office/drawing/2014/main" val="3995478860"/>
                  </a:ext>
                </a:extLst>
              </a:tr>
              <a:tr h="457200">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extLst>
                  <a:ext uri="{0D108BD9-81ED-4DB2-BD59-A6C34878D82A}">
                    <a16:rowId xmlns:a16="http://schemas.microsoft.com/office/drawing/2014/main" val="3962613354"/>
                  </a:ext>
                </a:extLst>
              </a:tr>
              <a:tr h="914400">
                <a:tc gridSpan="2">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gridSpan="2">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gridSpan="2">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gridSpan="2">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gridSpan="2">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gridSpan="2">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extLst>
                  <a:ext uri="{0D108BD9-81ED-4DB2-BD59-A6C34878D82A}">
                    <a16:rowId xmlns:a16="http://schemas.microsoft.com/office/drawing/2014/main" val="930631653"/>
                  </a:ext>
                </a:extLst>
              </a:tr>
              <a:tr h="914400">
                <a:tc gridSpan="2">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a:p>
                  </a:txBody>
                  <a:tcPr/>
                </a:tc>
                <a:tc gridSpan="2">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a:p>
                  </a:txBody>
                  <a:tcPr/>
                </a:tc>
                <a:tc gridSpan="2">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a:p>
                  </a:txBody>
                  <a:tcPr/>
                </a:tc>
                <a:tc gridSpan="2">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a:p>
                  </a:txBody>
                  <a:tcPr/>
                </a:tc>
                <a:tc gridSpan="2">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a:p>
                  </a:txBody>
                  <a:tcPr/>
                </a:tc>
                <a:tc gridSpan="2">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a:p>
                  </a:txBody>
                  <a:tcPr/>
                </a:tc>
                <a:extLst>
                  <a:ext uri="{0D108BD9-81ED-4DB2-BD59-A6C34878D82A}">
                    <a16:rowId xmlns:a16="http://schemas.microsoft.com/office/drawing/2014/main" val="1224147401"/>
                  </a:ext>
                </a:extLst>
              </a:tr>
              <a:tr h="914400">
                <a:tc gridSpan="2">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a:p>
                  </a:txBody>
                  <a:tcPr/>
                </a:tc>
                <a:tc gridSpan="2">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a:p>
                  </a:txBody>
                  <a:tcPr/>
                </a:tc>
                <a:tc gridSpan="2">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a:p>
                  </a:txBody>
                  <a:tcPr/>
                </a:tc>
                <a:tc gridSpan="2">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a:p>
                  </a:txBody>
                  <a:tcPr/>
                </a:tc>
                <a:tc gridSpan="2">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a:p>
                  </a:txBody>
                  <a:tcPr/>
                </a:tc>
                <a:tc gridSpan="2">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a:p>
                  </a:txBody>
                  <a:tcPr/>
                </a:tc>
                <a:extLst>
                  <a:ext uri="{0D108BD9-81ED-4DB2-BD59-A6C34878D82A}">
                    <a16:rowId xmlns:a16="http://schemas.microsoft.com/office/drawing/2014/main" val="650016519"/>
                  </a:ext>
                </a:extLst>
              </a:tr>
              <a:tr h="1371600">
                <a:tc gridSpan="3">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gridSpan="3">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gridSpan="3">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gridSpan="3">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extLst>
                  <a:ext uri="{0D108BD9-81ED-4DB2-BD59-A6C34878D82A}">
                    <a16:rowId xmlns:a16="http://schemas.microsoft.com/office/drawing/2014/main" val="806126156"/>
                  </a:ext>
                </a:extLst>
              </a:tr>
              <a:tr h="1371600">
                <a:tc gridSpan="3">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a:p>
                  </a:txBody>
                  <a:tcPr/>
                </a:tc>
                <a:tc hMerge="1">
                  <a:txBody>
                    <a:bodyPr/>
                    <a:lstStyle/>
                    <a:p>
                      <a:endParaRPr lang="en-US"/>
                    </a:p>
                  </a:txBody>
                  <a:tcPr/>
                </a:tc>
                <a:tc gridSpan="3">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a:p>
                  </a:txBody>
                  <a:tcPr/>
                </a:tc>
                <a:tc hMerge="1">
                  <a:txBody>
                    <a:bodyPr/>
                    <a:lstStyle/>
                    <a:p>
                      <a:endParaRPr lang="en-US"/>
                    </a:p>
                  </a:txBody>
                  <a:tcPr/>
                </a:tc>
                <a:tc gridSpan="3">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a:p>
                  </a:txBody>
                  <a:tcPr/>
                </a:tc>
                <a:tc hMerge="1">
                  <a:txBody>
                    <a:bodyPr/>
                    <a:lstStyle/>
                    <a:p>
                      <a:endParaRPr lang="en-US"/>
                    </a:p>
                  </a:txBody>
                  <a:tcPr/>
                </a:tc>
                <a:tc gridSpan="3">
                  <a:txBody>
                    <a:bodyPr/>
                    <a:lstStyle/>
                    <a:p>
                      <a:endParaRPr lang="en-US" dirty="0"/>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blipFill>
                      <a:blip r:embed="rId2"/>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44450653"/>
                  </a:ext>
                </a:extLst>
              </a:tr>
            </a:tbl>
          </a:graphicData>
        </a:graphic>
      </p:graphicFrame>
    </p:spTree>
    <p:extLst>
      <p:ext uri="{BB962C8B-B14F-4D97-AF65-F5344CB8AC3E}">
        <p14:creationId xmlns:p14="http://schemas.microsoft.com/office/powerpoint/2010/main" val="3444548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2">
            <a:extLst>
              <a:ext uri="{FF2B5EF4-FFF2-40B4-BE49-F238E27FC236}">
                <a16:creationId xmlns:a16="http://schemas.microsoft.com/office/drawing/2014/main" id="{A7C03FDE-565B-4708-9D91-5C871E771873}"/>
              </a:ext>
            </a:extLst>
          </p:cNvPr>
          <p:cNvGraphicFramePr>
            <a:graphicFrameLocks noGrp="1"/>
          </p:cNvGraphicFramePr>
          <p:nvPr>
            <p:extLst>
              <p:ext uri="{D42A27DB-BD31-4B8C-83A1-F6EECF244321}">
                <p14:modId xmlns:p14="http://schemas.microsoft.com/office/powerpoint/2010/main" val="820781755"/>
              </p:ext>
            </p:extLst>
          </p:nvPr>
        </p:nvGraphicFramePr>
        <p:xfrm>
          <a:off x="488157" y="462280"/>
          <a:ext cx="11215685" cy="5933440"/>
        </p:xfrm>
        <a:graphic>
          <a:graphicData uri="http://schemas.openxmlformats.org/drawingml/2006/table">
            <a:tbl>
              <a:tblPr firstRow="1" bandRow="1">
                <a:tableStyleId>{5940675A-B579-460E-94D1-54222C63F5DA}</a:tableStyleId>
              </a:tblPr>
              <a:tblGrid>
                <a:gridCol w="3028950">
                  <a:extLst>
                    <a:ext uri="{9D8B030D-6E8A-4147-A177-3AD203B41FA5}">
                      <a16:colId xmlns:a16="http://schemas.microsoft.com/office/drawing/2014/main" val="2836485367"/>
                    </a:ext>
                  </a:extLst>
                </a:gridCol>
                <a:gridCol w="4672013">
                  <a:extLst>
                    <a:ext uri="{9D8B030D-6E8A-4147-A177-3AD203B41FA5}">
                      <a16:colId xmlns:a16="http://schemas.microsoft.com/office/drawing/2014/main" val="353422075"/>
                    </a:ext>
                  </a:extLst>
                </a:gridCol>
                <a:gridCol w="1157287">
                  <a:extLst>
                    <a:ext uri="{9D8B030D-6E8A-4147-A177-3AD203B41FA5}">
                      <a16:colId xmlns:a16="http://schemas.microsoft.com/office/drawing/2014/main" val="1241444425"/>
                    </a:ext>
                  </a:extLst>
                </a:gridCol>
                <a:gridCol w="1500188">
                  <a:extLst>
                    <a:ext uri="{9D8B030D-6E8A-4147-A177-3AD203B41FA5}">
                      <a16:colId xmlns:a16="http://schemas.microsoft.com/office/drawing/2014/main" val="1961509168"/>
                    </a:ext>
                  </a:extLst>
                </a:gridCol>
                <a:gridCol w="857247">
                  <a:extLst>
                    <a:ext uri="{9D8B030D-6E8A-4147-A177-3AD203B41FA5}">
                      <a16:colId xmlns:a16="http://schemas.microsoft.com/office/drawing/2014/main" val="3381238585"/>
                    </a:ext>
                  </a:extLst>
                </a:gridCol>
              </a:tblGrid>
              <a:tr h="370840">
                <a:tc>
                  <a:txBody>
                    <a:bodyPr/>
                    <a:lstStyle/>
                    <a:p>
                      <a:r>
                        <a:rPr lang="ar-OM" b="1" dirty="0"/>
                        <a:t>ملاحظات</a:t>
                      </a:r>
                      <a:endParaRPr lang="en-US" b="1" dirty="0"/>
                    </a:p>
                  </a:txBody>
                  <a:tcPr/>
                </a:tc>
                <a:tc>
                  <a:txBody>
                    <a:bodyPr/>
                    <a:lstStyle/>
                    <a:p>
                      <a:r>
                        <a:rPr lang="ar-OM" b="1" dirty="0"/>
                        <a:t>كيفية الاستحقاق</a:t>
                      </a:r>
                      <a:endParaRPr lang="en-US" b="1" dirty="0"/>
                    </a:p>
                  </a:txBody>
                  <a:tcPr/>
                </a:tc>
                <a:tc>
                  <a:txBody>
                    <a:bodyPr/>
                    <a:lstStyle/>
                    <a:p>
                      <a:r>
                        <a:rPr lang="ar-OM" b="1" dirty="0"/>
                        <a:t>قيمتها كمثال</a:t>
                      </a:r>
                      <a:endParaRPr lang="en-US" b="1" dirty="0"/>
                    </a:p>
                  </a:txBody>
                  <a:tcPr/>
                </a:tc>
                <a:tc>
                  <a:txBody>
                    <a:bodyPr/>
                    <a:lstStyle/>
                    <a:p>
                      <a:r>
                        <a:rPr lang="ar-OM" b="1" dirty="0"/>
                        <a:t>نوع سمك التعزيز</a:t>
                      </a:r>
                      <a:endParaRPr lang="en-US" b="1" dirty="0"/>
                    </a:p>
                  </a:txBody>
                  <a:tcPr/>
                </a:tc>
                <a:tc>
                  <a:txBody>
                    <a:bodyPr/>
                    <a:lstStyle/>
                    <a:p>
                      <a:r>
                        <a:rPr lang="ar-OM" b="1" dirty="0"/>
                        <a:t>الشريحة</a:t>
                      </a:r>
                      <a:endParaRPr lang="en-US" b="1" dirty="0"/>
                    </a:p>
                  </a:txBody>
                  <a:tcPr/>
                </a:tc>
                <a:extLst>
                  <a:ext uri="{0D108BD9-81ED-4DB2-BD59-A6C34878D82A}">
                    <a16:rowId xmlns:a16="http://schemas.microsoft.com/office/drawing/2014/main" val="4174988444"/>
                  </a:ext>
                </a:extLst>
              </a:tr>
              <a:tr h="370840">
                <a:tc rowSpan="15">
                  <a:txBody>
                    <a:bodyPr/>
                    <a:lstStyle/>
                    <a:p>
                      <a:r>
                        <a:rPr lang="ar-OM" b="1" dirty="0"/>
                        <a:t>اخبار الطفل أنك ستشتري منه هذه الأسماك بعد نهاية أنشطة الصيد</a:t>
                      </a:r>
                    </a:p>
                    <a:p>
                      <a:endParaRPr lang="ar-OM" b="1" dirty="0"/>
                    </a:p>
                    <a:p>
                      <a:r>
                        <a:rPr lang="ar-OM" b="1" dirty="0"/>
                        <a:t>لو افترضنا أنه قام بصيد السمك الأفضل فإنه بذلك سيستحق بعد إتمام الأنشطة 470 بيسة وهو مبلغ مستحق إن نفذ بشكل يرضينا وبالطبع هذا لم استطاع ذلك وامكانياته المادية تسمح بذلك وإلا فبالإمكان تقليل القيمة أو أي تعزيز مادي آخر </a:t>
                      </a:r>
                      <a:endParaRPr lang="en-US" b="1" dirty="0"/>
                    </a:p>
                  </a:txBody>
                  <a:tcPr/>
                </a:tc>
                <a:tc>
                  <a:txBody>
                    <a:bodyPr/>
                    <a:lstStyle/>
                    <a:p>
                      <a:r>
                        <a:rPr lang="ar-OM" b="1" dirty="0"/>
                        <a:t>تلوين غير متقن</a:t>
                      </a:r>
                      <a:endParaRPr lang="en-US" b="1" dirty="0"/>
                    </a:p>
                  </a:txBody>
                  <a:tcPr/>
                </a:tc>
                <a:tc>
                  <a:txBody>
                    <a:bodyPr/>
                    <a:lstStyle/>
                    <a:p>
                      <a:r>
                        <a:rPr lang="ar-OM" b="1" dirty="0"/>
                        <a:t>5 </a:t>
                      </a:r>
                      <a:r>
                        <a:rPr lang="ar-OM" b="1" dirty="0" err="1"/>
                        <a:t>بيسات</a:t>
                      </a:r>
                      <a:endParaRPr lang="en-US" b="1" dirty="0"/>
                    </a:p>
                  </a:txBody>
                  <a:tcPr/>
                </a:tc>
                <a:tc>
                  <a:txBody>
                    <a:bodyPr/>
                    <a:lstStyle/>
                    <a:p>
                      <a:r>
                        <a:rPr lang="ar-OM" b="1" dirty="0"/>
                        <a:t>سمكة صغيرة</a:t>
                      </a:r>
                      <a:endParaRPr lang="en-US" b="1" dirty="0"/>
                    </a:p>
                  </a:txBody>
                  <a:tcPr/>
                </a:tc>
                <a:tc rowSpan="3">
                  <a:txBody>
                    <a:bodyPr/>
                    <a:lstStyle/>
                    <a:p>
                      <a:r>
                        <a:rPr lang="ar-OM" b="1" dirty="0"/>
                        <a:t>3</a:t>
                      </a:r>
                      <a:endParaRPr lang="en-US" b="1" dirty="0"/>
                    </a:p>
                  </a:txBody>
                  <a:tcPr/>
                </a:tc>
                <a:extLst>
                  <a:ext uri="{0D108BD9-81ED-4DB2-BD59-A6C34878D82A}">
                    <a16:rowId xmlns:a16="http://schemas.microsoft.com/office/drawing/2014/main" val="3482954795"/>
                  </a:ext>
                </a:extLst>
              </a:tr>
              <a:tr h="370840">
                <a:tc vMerge="1">
                  <a:txBody>
                    <a:bodyPr/>
                    <a:lstStyle/>
                    <a:p>
                      <a:endParaRPr lang="en-US" dirty="0"/>
                    </a:p>
                  </a:txBody>
                  <a:tcPr/>
                </a:tc>
                <a:tc>
                  <a:txBody>
                    <a:bodyPr/>
                    <a:lstStyle/>
                    <a:p>
                      <a:r>
                        <a:rPr lang="ar-OM" b="1" dirty="0"/>
                        <a:t>تلوين جميل</a:t>
                      </a:r>
                      <a:endParaRPr lang="en-US" b="1" dirty="0"/>
                    </a:p>
                  </a:txBody>
                  <a:tcPr/>
                </a:tc>
                <a:tc>
                  <a:txBody>
                    <a:bodyPr/>
                    <a:lstStyle/>
                    <a:p>
                      <a:r>
                        <a:rPr lang="ar-OM" b="1" dirty="0"/>
                        <a:t>10 </a:t>
                      </a:r>
                      <a:r>
                        <a:rPr lang="ar-OM" b="1" dirty="0" err="1"/>
                        <a:t>بيسات</a:t>
                      </a:r>
                      <a:endParaRPr lang="en-US" b="1" dirty="0"/>
                    </a:p>
                  </a:txBody>
                  <a:tcPr/>
                </a:tc>
                <a:tc>
                  <a:txBody>
                    <a:bodyPr/>
                    <a:lstStyle/>
                    <a:p>
                      <a:r>
                        <a:rPr lang="ar-OM" b="1" dirty="0"/>
                        <a:t>سمكة متوسطة</a:t>
                      </a:r>
                      <a:endParaRPr lang="en-US" b="1" dirty="0"/>
                    </a:p>
                  </a:txBody>
                  <a:tcPr/>
                </a:tc>
                <a:tc vMerge="1">
                  <a:txBody>
                    <a:bodyPr/>
                    <a:lstStyle/>
                    <a:p>
                      <a:endParaRPr lang="en-US" dirty="0"/>
                    </a:p>
                  </a:txBody>
                  <a:tcPr/>
                </a:tc>
                <a:extLst>
                  <a:ext uri="{0D108BD9-81ED-4DB2-BD59-A6C34878D82A}">
                    <a16:rowId xmlns:a16="http://schemas.microsoft.com/office/drawing/2014/main" val="3683777656"/>
                  </a:ext>
                </a:extLst>
              </a:tr>
              <a:tr h="370840">
                <a:tc vMerge="1">
                  <a:txBody>
                    <a:bodyPr/>
                    <a:lstStyle/>
                    <a:p>
                      <a:endParaRPr lang="en-US" dirty="0"/>
                    </a:p>
                  </a:txBody>
                  <a:tcPr/>
                </a:tc>
                <a:tc>
                  <a:txBody>
                    <a:bodyPr/>
                    <a:lstStyle/>
                    <a:p>
                      <a:r>
                        <a:rPr lang="ar-OM" b="1" dirty="0"/>
                        <a:t>تلوين متقن</a:t>
                      </a:r>
                      <a:endParaRPr lang="en-US" b="1" dirty="0"/>
                    </a:p>
                  </a:txBody>
                  <a:tcPr/>
                </a:tc>
                <a:tc>
                  <a:txBody>
                    <a:bodyPr/>
                    <a:lstStyle/>
                    <a:p>
                      <a:r>
                        <a:rPr lang="ar-OM" b="1" dirty="0"/>
                        <a:t>15 بيسة</a:t>
                      </a:r>
                      <a:endParaRPr lang="en-US" b="1" dirty="0"/>
                    </a:p>
                  </a:txBody>
                  <a:tcPr/>
                </a:tc>
                <a:tc>
                  <a:txBody>
                    <a:bodyPr/>
                    <a:lstStyle/>
                    <a:p>
                      <a:r>
                        <a:rPr lang="ar-OM" b="1" dirty="0"/>
                        <a:t>سمكة كبيرة</a:t>
                      </a:r>
                      <a:endParaRPr lang="en-US" b="1" dirty="0"/>
                    </a:p>
                  </a:txBody>
                  <a:tcPr/>
                </a:tc>
                <a:tc vMerge="1">
                  <a:txBody>
                    <a:bodyPr/>
                    <a:lstStyle/>
                    <a:p>
                      <a:endParaRPr lang="en-US" dirty="0"/>
                    </a:p>
                  </a:txBody>
                  <a:tcPr/>
                </a:tc>
                <a:extLst>
                  <a:ext uri="{0D108BD9-81ED-4DB2-BD59-A6C34878D82A}">
                    <a16:rowId xmlns:a16="http://schemas.microsoft.com/office/drawing/2014/main" val="2821762963"/>
                  </a:ext>
                </a:extLst>
              </a:tr>
              <a:tr h="370840">
                <a:tc vMerge="1">
                  <a:txBody>
                    <a:bodyPr/>
                    <a:lstStyle/>
                    <a:p>
                      <a:endParaRPr lang="en-US" dirty="0"/>
                    </a:p>
                  </a:txBody>
                  <a:tcPr/>
                </a:tc>
                <a:tc>
                  <a:txBody>
                    <a:bodyPr/>
                    <a:lstStyle/>
                    <a:p>
                      <a:r>
                        <a:rPr lang="ar-OM" b="1" dirty="0"/>
                        <a:t> أي وصل بين سمكتين بشكل صحيح</a:t>
                      </a:r>
                      <a:endParaRPr lang="en-US" b="1" dirty="0"/>
                    </a:p>
                  </a:txBody>
                  <a:tcPr/>
                </a:tc>
                <a:tc>
                  <a:txBody>
                    <a:bodyPr/>
                    <a:lstStyle/>
                    <a:p>
                      <a:pPr marL="0" algn="r" rtl="1" eaLnBrk="1" fontAlgn="t" latinLnBrk="0" hangingPunct="1">
                        <a:spcBef>
                          <a:spcPts val="0"/>
                        </a:spcBef>
                        <a:spcAft>
                          <a:spcPts val="0"/>
                        </a:spcAft>
                      </a:pPr>
                      <a:r>
                        <a:rPr lang="ar-OM" sz="1800" b="1" i="0" u="none" strike="noStrike" kern="1200">
                          <a:solidFill>
                            <a:srgbClr val="000000"/>
                          </a:solidFill>
                          <a:effectLst/>
                          <a:latin typeface="Calibri" panose="020F0502020204030204" pitchFamily="34" charset="0"/>
                          <a:cs typeface="Calibri" panose="020F0502020204030204" pitchFamily="34" charset="0"/>
                        </a:rPr>
                        <a:t>5 </a:t>
                      </a:r>
                      <a:r>
                        <a:rPr lang="ar-OM" sz="1800" b="1" i="0" u="none" strike="noStrike" kern="1200">
                          <a:solidFill>
                            <a:srgbClr val="000000"/>
                          </a:solidFill>
                          <a:effectLst/>
                          <a:latin typeface="Calibri" panose="020F0502020204030204" pitchFamily="34" charset="0"/>
                        </a:rPr>
                        <a:t>بيسات</a:t>
                      </a:r>
                      <a:endParaRPr lang="ar-OM" sz="1800" b="0" i="0" u="none" strike="noStrike">
                        <a:effectLst/>
                        <a:latin typeface="Arial" panose="020B0604020202020204" pitchFamily="34" charset="0"/>
                      </a:endParaRPr>
                    </a:p>
                  </a:txBody>
                  <a:tcPr/>
                </a:tc>
                <a:tc>
                  <a:txBody>
                    <a:bodyPr/>
                    <a:lstStyle/>
                    <a:p>
                      <a:pPr marL="0" algn="r" rtl="1" eaLnBrk="1" fontAlgn="t" latinLnBrk="0" hangingPunct="1">
                        <a:spcBef>
                          <a:spcPts val="0"/>
                        </a:spcBef>
                        <a:spcAft>
                          <a:spcPts val="0"/>
                        </a:spcAft>
                      </a:pPr>
                      <a:r>
                        <a:rPr lang="ar-OM" sz="1800" b="1" i="0" u="none" strike="noStrike" kern="1200">
                          <a:solidFill>
                            <a:srgbClr val="000000"/>
                          </a:solidFill>
                          <a:effectLst/>
                          <a:latin typeface="Calibri" panose="020F0502020204030204" pitchFamily="34" charset="0"/>
                        </a:rPr>
                        <a:t>سمكة صغيرة</a:t>
                      </a:r>
                      <a:endParaRPr lang="ar-OM" sz="1800" b="1" i="0" u="none" strike="noStrike">
                        <a:effectLst/>
                        <a:latin typeface="Arial" panose="020B0604020202020204" pitchFamily="34" charset="0"/>
                      </a:endParaRPr>
                    </a:p>
                  </a:txBody>
                  <a:tcPr/>
                </a:tc>
                <a:tc rowSpan="3">
                  <a:txBody>
                    <a:bodyPr/>
                    <a:lstStyle/>
                    <a:p>
                      <a:r>
                        <a:rPr lang="ar-OM" b="1" dirty="0"/>
                        <a:t>5</a:t>
                      </a:r>
                      <a:endParaRPr lang="en-US" b="1" dirty="0"/>
                    </a:p>
                  </a:txBody>
                  <a:tcPr/>
                </a:tc>
                <a:extLst>
                  <a:ext uri="{0D108BD9-81ED-4DB2-BD59-A6C34878D82A}">
                    <a16:rowId xmlns:a16="http://schemas.microsoft.com/office/drawing/2014/main" val="1653053870"/>
                  </a:ext>
                </a:extLst>
              </a:tr>
              <a:tr h="370840">
                <a:tc vMerge="1">
                  <a:txBody>
                    <a:bodyPr/>
                    <a:lstStyle/>
                    <a:p>
                      <a:endParaRPr lang="en-US" dirty="0"/>
                    </a:p>
                  </a:txBody>
                  <a:tcPr/>
                </a:tc>
                <a:tc rowSpan="2">
                  <a:txBody>
                    <a:bodyPr/>
                    <a:lstStyle/>
                    <a:p>
                      <a:r>
                        <a:rPr lang="ar-OM" b="1" dirty="0"/>
                        <a:t>لا تعطى</a:t>
                      </a:r>
                      <a:endParaRPr lang="en-US" b="1" dirty="0"/>
                    </a:p>
                  </a:txBody>
                  <a:tcPr/>
                </a:tc>
                <a:tc>
                  <a:txBody>
                    <a:bodyPr/>
                    <a:lstStyle/>
                    <a:p>
                      <a:pPr marL="0" algn="r" rtl="1" eaLnBrk="1" fontAlgn="t" latinLnBrk="0" hangingPunct="1">
                        <a:spcBef>
                          <a:spcPts val="0"/>
                        </a:spcBef>
                        <a:spcAft>
                          <a:spcPts val="0"/>
                        </a:spcAft>
                      </a:pPr>
                      <a:r>
                        <a:rPr lang="ar-OM" sz="1800" b="1" i="0" u="none" strike="noStrike" kern="1200">
                          <a:solidFill>
                            <a:srgbClr val="000000"/>
                          </a:solidFill>
                          <a:effectLst/>
                          <a:latin typeface="Calibri" panose="020F0502020204030204" pitchFamily="34" charset="0"/>
                          <a:cs typeface="Calibri" panose="020F0502020204030204" pitchFamily="34" charset="0"/>
                        </a:rPr>
                        <a:t>10 </a:t>
                      </a:r>
                      <a:r>
                        <a:rPr lang="ar-OM" sz="1800" b="1" i="0" u="none" strike="noStrike" kern="1200">
                          <a:solidFill>
                            <a:srgbClr val="000000"/>
                          </a:solidFill>
                          <a:effectLst/>
                          <a:latin typeface="Calibri" panose="020F0502020204030204" pitchFamily="34" charset="0"/>
                        </a:rPr>
                        <a:t>بيسات</a:t>
                      </a:r>
                      <a:endParaRPr lang="ar-OM" sz="1800" b="0" i="0" u="none" strike="noStrike">
                        <a:effectLst/>
                        <a:latin typeface="Arial" panose="020B0604020202020204" pitchFamily="34" charset="0"/>
                      </a:endParaRPr>
                    </a:p>
                  </a:txBody>
                  <a:tcPr/>
                </a:tc>
                <a:tc>
                  <a:txBody>
                    <a:bodyPr/>
                    <a:lstStyle/>
                    <a:p>
                      <a:pPr marL="0" algn="r" rtl="1" eaLnBrk="1" fontAlgn="t" latinLnBrk="0" hangingPunct="1">
                        <a:spcBef>
                          <a:spcPts val="0"/>
                        </a:spcBef>
                        <a:spcAft>
                          <a:spcPts val="0"/>
                        </a:spcAft>
                      </a:pPr>
                      <a:r>
                        <a:rPr lang="ar-OM" sz="1800" b="1" i="0" u="none" strike="noStrike" kern="1200">
                          <a:solidFill>
                            <a:srgbClr val="000000"/>
                          </a:solidFill>
                          <a:effectLst/>
                          <a:latin typeface="Calibri" panose="020F0502020204030204" pitchFamily="34" charset="0"/>
                        </a:rPr>
                        <a:t>سمكة متوسطة</a:t>
                      </a:r>
                      <a:endParaRPr lang="ar-OM" sz="1800" b="1" i="0" u="none" strike="noStrike">
                        <a:effectLst/>
                        <a:latin typeface="Arial" panose="020B0604020202020204" pitchFamily="34" charset="0"/>
                      </a:endParaRPr>
                    </a:p>
                  </a:txBody>
                  <a:tcPr/>
                </a:tc>
                <a:tc vMerge="1">
                  <a:txBody>
                    <a:bodyPr/>
                    <a:lstStyle/>
                    <a:p>
                      <a:endParaRPr lang="en-US" dirty="0"/>
                    </a:p>
                  </a:txBody>
                  <a:tcPr/>
                </a:tc>
                <a:extLst>
                  <a:ext uri="{0D108BD9-81ED-4DB2-BD59-A6C34878D82A}">
                    <a16:rowId xmlns:a16="http://schemas.microsoft.com/office/drawing/2014/main" val="3836246850"/>
                  </a:ext>
                </a:extLst>
              </a:tr>
              <a:tr h="370840">
                <a:tc vMerge="1">
                  <a:txBody>
                    <a:bodyPr/>
                    <a:lstStyle/>
                    <a:p>
                      <a:endParaRPr lang="en-US" dirty="0"/>
                    </a:p>
                  </a:txBody>
                  <a:tcPr/>
                </a:tc>
                <a:tc vMerge="1">
                  <a:txBody>
                    <a:bodyPr/>
                    <a:lstStyle/>
                    <a:p>
                      <a:endParaRPr lang="en-US" dirty="0"/>
                    </a:p>
                  </a:txBody>
                  <a:tcPr/>
                </a:tc>
                <a:tc>
                  <a:txBody>
                    <a:bodyPr/>
                    <a:lstStyle/>
                    <a:p>
                      <a:pPr marL="0" algn="r" rtl="1" eaLnBrk="1" fontAlgn="t" latinLnBrk="0" hangingPunct="1">
                        <a:spcBef>
                          <a:spcPts val="0"/>
                        </a:spcBef>
                        <a:spcAft>
                          <a:spcPts val="0"/>
                        </a:spcAft>
                      </a:pPr>
                      <a:r>
                        <a:rPr lang="ar-OM" sz="1800" b="1" i="0" u="none" strike="noStrike" kern="1200">
                          <a:solidFill>
                            <a:srgbClr val="000000"/>
                          </a:solidFill>
                          <a:effectLst/>
                          <a:latin typeface="Calibri" panose="020F0502020204030204" pitchFamily="34" charset="0"/>
                          <a:cs typeface="Calibri" panose="020F0502020204030204" pitchFamily="34" charset="0"/>
                        </a:rPr>
                        <a:t>15 بيسة</a:t>
                      </a:r>
                      <a:endParaRPr lang="ar-OM" sz="1800" b="0" i="0" u="none" strike="noStrike">
                        <a:effectLst/>
                        <a:latin typeface="Arial" panose="020B0604020202020204" pitchFamily="34" charset="0"/>
                      </a:endParaRPr>
                    </a:p>
                  </a:txBody>
                  <a:tcPr/>
                </a:tc>
                <a:tc>
                  <a:txBody>
                    <a:bodyPr/>
                    <a:lstStyle/>
                    <a:p>
                      <a:pPr marL="0" algn="r" rtl="1" eaLnBrk="1" fontAlgn="t" latinLnBrk="0" hangingPunct="1">
                        <a:spcBef>
                          <a:spcPts val="0"/>
                        </a:spcBef>
                        <a:spcAft>
                          <a:spcPts val="0"/>
                        </a:spcAft>
                      </a:pPr>
                      <a:r>
                        <a:rPr lang="ar-OM" sz="1800" b="1" i="0" u="none" strike="noStrike" kern="1200" dirty="0">
                          <a:solidFill>
                            <a:srgbClr val="000000"/>
                          </a:solidFill>
                          <a:effectLst/>
                          <a:latin typeface="Calibri" panose="020F0502020204030204" pitchFamily="34" charset="0"/>
                        </a:rPr>
                        <a:t>سمكة كبيرة</a:t>
                      </a:r>
                      <a:endParaRPr lang="ar-OM" sz="1800" b="1" i="0" u="none" strike="noStrike" dirty="0">
                        <a:effectLst/>
                        <a:latin typeface="Arial" panose="020B0604020202020204" pitchFamily="34" charset="0"/>
                      </a:endParaRPr>
                    </a:p>
                  </a:txBody>
                  <a:tcPr/>
                </a:tc>
                <a:tc vMerge="1">
                  <a:txBody>
                    <a:bodyPr/>
                    <a:lstStyle/>
                    <a:p>
                      <a:endParaRPr lang="en-US" dirty="0"/>
                    </a:p>
                  </a:txBody>
                  <a:tcPr/>
                </a:tc>
                <a:extLst>
                  <a:ext uri="{0D108BD9-81ED-4DB2-BD59-A6C34878D82A}">
                    <a16:rowId xmlns:a16="http://schemas.microsoft.com/office/drawing/2014/main" val="2661670041"/>
                  </a:ext>
                </a:extLst>
              </a:tr>
              <a:tr h="370840">
                <a:tc vMerge="1">
                  <a:txBody>
                    <a:bodyPr/>
                    <a:lstStyle/>
                    <a:p>
                      <a:endParaRPr lang="en-US" dirty="0"/>
                    </a:p>
                  </a:txBody>
                  <a:tcPr/>
                </a:tc>
                <a:tc>
                  <a:txBody>
                    <a:bodyPr/>
                    <a:lstStyle/>
                    <a:p>
                      <a:r>
                        <a:rPr lang="ar-OM" b="1" dirty="0"/>
                        <a:t>وصل بين سمكتين مع وجود لمس بسيط لبعض السمك</a:t>
                      </a:r>
                      <a:endParaRPr lang="en-US" b="1" dirty="0"/>
                    </a:p>
                  </a:txBody>
                  <a:tcPr/>
                </a:tc>
                <a:tc>
                  <a:txBody>
                    <a:bodyPr/>
                    <a:lstStyle/>
                    <a:p>
                      <a:pPr marL="0" algn="r" rtl="1" eaLnBrk="1" fontAlgn="t" latinLnBrk="0" hangingPunct="1">
                        <a:spcBef>
                          <a:spcPts val="0"/>
                        </a:spcBef>
                        <a:spcAft>
                          <a:spcPts val="0"/>
                        </a:spcAft>
                      </a:pPr>
                      <a:r>
                        <a:rPr lang="ar-OM" sz="1800" b="1" i="0" u="none" strike="noStrike" kern="1200">
                          <a:solidFill>
                            <a:srgbClr val="000000"/>
                          </a:solidFill>
                          <a:effectLst/>
                          <a:latin typeface="Calibri" panose="020F0502020204030204" pitchFamily="34" charset="0"/>
                          <a:cs typeface="Calibri" panose="020F0502020204030204" pitchFamily="34" charset="0"/>
                        </a:rPr>
                        <a:t>5 </a:t>
                      </a:r>
                      <a:r>
                        <a:rPr lang="ar-OM" sz="1800" b="1" i="0" u="none" strike="noStrike" kern="1200">
                          <a:solidFill>
                            <a:srgbClr val="000000"/>
                          </a:solidFill>
                          <a:effectLst/>
                          <a:latin typeface="Calibri" panose="020F0502020204030204" pitchFamily="34" charset="0"/>
                        </a:rPr>
                        <a:t>بيسات</a:t>
                      </a:r>
                      <a:endParaRPr lang="ar-OM" sz="1800" b="0" i="0" u="none" strike="noStrike">
                        <a:effectLst/>
                        <a:latin typeface="Arial" panose="020B0604020202020204" pitchFamily="34" charset="0"/>
                      </a:endParaRPr>
                    </a:p>
                  </a:txBody>
                  <a:tcPr/>
                </a:tc>
                <a:tc>
                  <a:txBody>
                    <a:bodyPr/>
                    <a:lstStyle/>
                    <a:p>
                      <a:pPr marL="0" algn="r" rtl="1" eaLnBrk="1" fontAlgn="t" latinLnBrk="0" hangingPunct="1">
                        <a:spcBef>
                          <a:spcPts val="0"/>
                        </a:spcBef>
                        <a:spcAft>
                          <a:spcPts val="0"/>
                        </a:spcAft>
                      </a:pPr>
                      <a:r>
                        <a:rPr lang="ar-OM" sz="1800" b="1" i="0" u="none" strike="noStrike" kern="1200">
                          <a:solidFill>
                            <a:srgbClr val="000000"/>
                          </a:solidFill>
                          <a:effectLst/>
                          <a:latin typeface="Calibri" panose="020F0502020204030204" pitchFamily="34" charset="0"/>
                        </a:rPr>
                        <a:t>سمكة صغيرة</a:t>
                      </a:r>
                      <a:endParaRPr lang="ar-OM" sz="1800" b="1" i="0" u="none" strike="noStrike">
                        <a:effectLst/>
                        <a:latin typeface="Arial" panose="020B0604020202020204" pitchFamily="34" charset="0"/>
                      </a:endParaRPr>
                    </a:p>
                  </a:txBody>
                  <a:tcPr/>
                </a:tc>
                <a:tc rowSpan="3">
                  <a:txBody>
                    <a:bodyPr/>
                    <a:lstStyle/>
                    <a:p>
                      <a:r>
                        <a:rPr lang="ar-OM" b="1" dirty="0"/>
                        <a:t>6</a:t>
                      </a:r>
                      <a:endParaRPr lang="en-US" b="1" dirty="0"/>
                    </a:p>
                  </a:txBody>
                  <a:tcPr/>
                </a:tc>
                <a:extLst>
                  <a:ext uri="{0D108BD9-81ED-4DB2-BD59-A6C34878D82A}">
                    <a16:rowId xmlns:a16="http://schemas.microsoft.com/office/drawing/2014/main" val="723169204"/>
                  </a:ext>
                </a:extLst>
              </a:tr>
              <a:tr h="370840">
                <a:tc vMerge="1">
                  <a:txBody>
                    <a:bodyPr/>
                    <a:lstStyle/>
                    <a:p>
                      <a:endParaRPr lang="en-US" dirty="0"/>
                    </a:p>
                  </a:txBody>
                  <a:tcPr/>
                </a:tc>
                <a:tc>
                  <a:txBody>
                    <a:bodyPr/>
                    <a:lstStyle/>
                    <a:p>
                      <a:r>
                        <a:rPr lang="ar-OM" b="1" dirty="0"/>
                        <a:t>لا يوجد لمس</a:t>
                      </a:r>
                      <a:endParaRPr lang="en-US" b="1" dirty="0"/>
                    </a:p>
                  </a:txBody>
                  <a:tcPr/>
                </a:tc>
                <a:tc>
                  <a:txBody>
                    <a:bodyPr/>
                    <a:lstStyle/>
                    <a:p>
                      <a:pPr marL="0" algn="r" rtl="1" eaLnBrk="1" fontAlgn="t" latinLnBrk="0" hangingPunct="1">
                        <a:spcBef>
                          <a:spcPts val="0"/>
                        </a:spcBef>
                        <a:spcAft>
                          <a:spcPts val="0"/>
                        </a:spcAft>
                      </a:pPr>
                      <a:r>
                        <a:rPr lang="ar-OM" sz="1800" b="1" i="0" u="none" strike="noStrike" kern="1200">
                          <a:solidFill>
                            <a:srgbClr val="000000"/>
                          </a:solidFill>
                          <a:effectLst/>
                          <a:latin typeface="Calibri" panose="020F0502020204030204" pitchFamily="34" charset="0"/>
                          <a:cs typeface="Calibri" panose="020F0502020204030204" pitchFamily="34" charset="0"/>
                        </a:rPr>
                        <a:t>10 </a:t>
                      </a:r>
                      <a:r>
                        <a:rPr lang="ar-OM" sz="1800" b="1" i="0" u="none" strike="noStrike" kern="1200">
                          <a:solidFill>
                            <a:srgbClr val="000000"/>
                          </a:solidFill>
                          <a:effectLst/>
                          <a:latin typeface="Calibri" panose="020F0502020204030204" pitchFamily="34" charset="0"/>
                        </a:rPr>
                        <a:t>بيسات</a:t>
                      </a:r>
                      <a:endParaRPr lang="ar-OM" sz="1800" b="0" i="0" u="none" strike="noStrike">
                        <a:effectLst/>
                        <a:latin typeface="Arial" panose="020B0604020202020204" pitchFamily="34" charset="0"/>
                      </a:endParaRPr>
                    </a:p>
                  </a:txBody>
                  <a:tcPr/>
                </a:tc>
                <a:tc>
                  <a:txBody>
                    <a:bodyPr/>
                    <a:lstStyle/>
                    <a:p>
                      <a:pPr marL="0" algn="r" rtl="1" eaLnBrk="1" fontAlgn="t" latinLnBrk="0" hangingPunct="1">
                        <a:spcBef>
                          <a:spcPts val="0"/>
                        </a:spcBef>
                        <a:spcAft>
                          <a:spcPts val="0"/>
                        </a:spcAft>
                      </a:pPr>
                      <a:r>
                        <a:rPr lang="ar-OM" sz="1800" b="1" i="0" u="none" strike="noStrike" kern="1200">
                          <a:solidFill>
                            <a:srgbClr val="000000"/>
                          </a:solidFill>
                          <a:effectLst/>
                          <a:latin typeface="Calibri" panose="020F0502020204030204" pitchFamily="34" charset="0"/>
                        </a:rPr>
                        <a:t>سمكة متوسطة</a:t>
                      </a:r>
                      <a:endParaRPr lang="ar-OM" sz="1800" b="1" i="0" u="none" strike="noStrike">
                        <a:effectLst/>
                        <a:latin typeface="Arial" panose="020B0604020202020204" pitchFamily="34" charset="0"/>
                      </a:endParaRPr>
                    </a:p>
                  </a:txBody>
                  <a:tcPr/>
                </a:tc>
                <a:tc vMerge="1">
                  <a:txBody>
                    <a:bodyPr/>
                    <a:lstStyle/>
                    <a:p>
                      <a:endParaRPr lang="en-US" dirty="0"/>
                    </a:p>
                  </a:txBody>
                  <a:tcPr/>
                </a:tc>
                <a:extLst>
                  <a:ext uri="{0D108BD9-81ED-4DB2-BD59-A6C34878D82A}">
                    <a16:rowId xmlns:a16="http://schemas.microsoft.com/office/drawing/2014/main" val="1084159128"/>
                  </a:ext>
                </a:extLst>
              </a:tr>
              <a:tr h="370840">
                <a:tc vMerge="1">
                  <a:txBody>
                    <a:bodyPr/>
                    <a:lstStyle/>
                    <a:p>
                      <a:endParaRPr lang="en-US" dirty="0"/>
                    </a:p>
                  </a:txBody>
                  <a:tcPr/>
                </a:tc>
                <a:tc>
                  <a:txBody>
                    <a:bodyPr/>
                    <a:lstStyle/>
                    <a:p>
                      <a:r>
                        <a:rPr lang="ar-OM" b="1" dirty="0"/>
                        <a:t>لا تعطى</a:t>
                      </a:r>
                      <a:endParaRPr lang="en-US" b="1" dirty="0"/>
                    </a:p>
                  </a:txBody>
                  <a:tcPr/>
                </a:tc>
                <a:tc>
                  <a:txBody>
                    <a:bodyPr/>
                    <a:lstStyle/>
                    <a:p>
                      <a:pPr marL="0" algn="r" rtl="1" eaLnBrk="1" fontAlgn="t" latinLnBrk="0" hangingPunct="1">
                        <a:spcBef>
                          <a:spcPts val="0"/>
                        </a:spcBef>
                        <a:spcAft>
                          <a:spcPts val="0"/>
                        </a:spcAft>
                      </a:pPr>
                      <a:r>
                        <a:rPr lang="ar-OM" sz="1800" b="1" i="0" u="none" strike="noStrike" kern="1200">
                          <a:solidFill>
                            <a:srgbClr val="000000"/>
                          </a:solidFill>
                          <a:effectLst/>
                          <a:latin typeface="Calibri" panose="020F0502020204030204" pitchFamily="34" charset="0"/>
                          <a:cs typeface="Calibri" panose="020F0502020204030204" pitchFamily="34" charset="0"/>
                        </a:rPr>
                        <a:t>15 بيسة</a:t>
                      </a:r>
                      <a:endParaRPr lang="ar-OM" sz="1800" b="0" i="0" u="none" strike="noStrike">
                        <a:effectLst/>
                        <a:latin typeface="Arial" panose="020B0604020202020204" pitchFamily="34" charset="0"/>
                      </a:endParaRPr>
                    </a:p>
                  </a:txBody>
                  <a:tcPr/>
                </a:tc>
                <a:tc>
                  <a:txBody>
                    <a:bodyPr/>
                    <a:lstStyle/>
                    <a:p>
                      <a:pPr marL="0" algn="r" rtl="1" eaLnBrk="1" fontAlgn="t" latinLnBrk="0" hangingPunct="1">
                        <a:spcBef>
                          <a:spcPts val="0"/>
                        </a:spcBef>
                        <a:spcAft>
                          <a:spcPts val="0"/>
                        </a:spcAft>
                      </a:pPr>
                      <a:r>
                        <a:rPr lang="ar-OM" sz="1800" b="1" i="0" u="none" strike="noStrike" kern="1200" dirty="0">
                          <a:solidFill>
                            <a:srgbClr val="000000"/>
                          </a:solidFill>
                          <a:effectLst/>
                          <a:latin typeface="Calibri" panose="020F0502020204030204" pitchFamily="34" charset="0"/>
                        </a:rPr>
                        <a:t>سمكة كبيرة</a:t>
                      </a:r>
                      <a:endParaRPr lang="ar-OM" sz="1800" b="1" i="0" u="none" strike="noStrike" dirty="0">
                        <a:effectLst/>
                        <a:latin typeface="Arial" panose="020B0604020202020204" pitchFamily="34" charset="0"/>
                      </a:endParaRPr>
                    </a:p>
                  </a:txBody>
                  <a:tcPr/>
                </a:tc>
                <a:tc vMerge="1">
                  <a:txBody>
                    <a:bodyPr/>
                    <a:lstStyle/>
                    <a:p>
                      <a:endParaRPr lang="en-US" dirty="0"/>
                    </a:p>
                  </a:txBody>
                  <a:tcPr/>
                </a:tc>
                <a:extLst>
                  <a:ext uri="{0D108BD9-81ED-4DB2-BD59-A6C34878D82A}">
                    <a16:rowId xmlns:a16="http://schemas.microsoft.com/office/drawing/2014/main" val="660987171"/>
                  </a:ext>
                </a:extLst>
              </a:tr>
              <a:tr h="370840">
                <a:tc vMerge="1">
                  <a:txBody>
                    <a:bodyPr/>
                    <a:lstStyle/>
                    <a:p>
                      <a:endParaRPr lang="en-US" dirty="0"/>
                    </a:p>
                  </a:txBody>
                  <a:tcPr/>
                </a:tc>
                <a:tc>
                  <a:txBody>
                    <a:bodyPr/>
                    <a:lstStyle/>
                    <a:p>
                      <a:r>
                        <a:rPr lang="ar-OM" b="1" dirty="0"/>
                        <a:t>تلوين السمكة الصحيحة بشكل غير متقن</a:t>
                      </a:r>
                      <a:endParaRPr lang="en-US" b="1" dirty="0"/>
                    </a:p>
                  </a:txBody>
                  <a:tcPr/>
                </a:tc>
                <a:tc>
                  <a:txBody>
                    <a:bodyPr/>
                    <a:lstStyle/>
                    <a:p>
                      <a:pPr marL="0" algn="r" rtl="1" eaLnBrk="1" fontAlgn="t" latinLnBrk="0" hangingPunct="1">
                        <a:spcBef>
                          <a:spcPts val="0"/>
                        </a:spcBef>
                        <a:spcAft>
                          <a:spcPts val="0"/>
                        </a:spcAft>
                      </a:pPr>
                      <a:r>
                        <a:rPr lang="ar-OM" sz="1800" b="1" i="0" u="none" strike="noStrike" kern="1200">
                          <a:solidFill>
                            <a:srgbClr val="000000"/>
                          </a:solidFill>
                          <a:effectLst/>
                          <a:latin typeface="Calibri" panose="020F0502020204030204" pitchFamily="34" charset="0"/>
                          <a:cs typeface="Calibri" panose="020F0502020204030204" pitchFamily="34" charset="0"/>
                        </a:rPr>
                        <a:t>5 </a:t>
                      </a:r>
                      <a:r>
                        <a:rPr lang="ar-OM" sz="1800" b="1" i="0" u="none" strike="noStrike" kern="1200">
                          <a:solidFill>
                            <a:srgbClr val="000000"/>
                          </a:solidFill>
                          <a:effectLst/>
                          <a:latin typeface="Calibri" panose="020F0502020204030204" pitchFamily="34" charset="0"/>
                        </a:rPr>
                        <a:t>بيسات</a:t>
                      </a:r>
                      <a:endParaRPr lang="ar-OM" sz="1800" b="0" i="0" u="none" strike="noStrike">
                        <a:effectLst/>
                        <a:latin typeface="Arial" panose="020B0604020202020204" pitchFamily="34" charset="0"/>
                      </a:endParaRPr>
                    </a:p>
                  </a:txBody>
                  <a:tcPr/>
                </a:tc>
                <a:tc>
                  <a:txBody>
                    <a:bodyPr/>
                    <a:lstStyle/>
                    <a:p>
                      <a:pPr marL="0" algn="r" rtl="1" eaLnBrk="1" fontAlgn="t" latinLnBrk="0" hangingPunct="1">
                        <a:spcBef>
                          <a:spcPts val="0"/>
                        </a:spcBef>
                        <a:spcAft>
                          <a:spcPts val="0"/>
                        </a:spcAft>
                      </a:pPr>
                      <a:r>
                        <a:rPr lang="ar-OM" sz="1800" b="1" i="0" u="none" strike="noStrike" kern="1200">
                          <a:solidFill>
                            <a:srgbClr val="000000"/>
                          </a:solidFill>
                          <a:effectLst/>
                          <a:latin typeface="Calibri" panose="020F0502020204030204" pitchFamily="34" charset="0"/>
                        </a:rPr>
                        <a:t>سمكة صغيرة</a:t>
                      </a:r>
                      <a:endParaRPr lang="ar-OM" sz="1800" b="1" i="0" u="none" strike="noStrike">
                        <a:effectLst/>
                        <a:latin typeface="Arial" panose="020B0604020202020204" pitchFamily="34" charset="0"/>
                      </a:endParaRPr>
                    </a:p>
                  </a:txBody>
                  <a:tcPr/>
                </a:tc>
                <a:tc rowSpan="3">
                  <a:txBody>
                    <a:bodyPr/>
                    <a:lstStyle/>
                    <a:p>
                      <a:r>
                        <a:rPr lang="ar-OM" b="1" dirty="0"/>
                        <a:t>7</a:t>
                      </a:r>
                      <a:endParaRPr lang="en-US" b="1" dirty="0"/>
                    </a:p>
                  </a:txBody>
                  <a:tcPr/>
                </a:tc>
                <a:extLst>
                  <a:ext uri="{0D108BD9-81ED-4DB2-BD59-A6C34878D82A}">
                    <a16:rowId xmlns:a16="http://schemas.microsoft.com/office/drawing/2014/main" val="3592955312"/>
                  </a:ext>
                </a:extLst>
              </a:tr>
              <a:tr h="370840">
                <a:tc vMerge="1">
                  <a:txBody>
                    <a:bodyPr/>
                    <a:lstStyle/>
                    <a:p>
                      <a:endParaRPr lang="en-US" dirty="0"/>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OM" sz="1800" b="1" kern="1200" dirty="0">
                          <a:solidFill>
                            <a:schemeClr val="tx1"/>
                          </a:solidFill>
                          <a:effectLst/>
                          <a:latin typeface="+mn-lt"/>
                          <a:ea typeface="+mn-ea"/>
                          <a:cs typeface="+mn-cs"/>
                        </a:rPr>
                        <a:t>تلوين السمكة الصحيحة بشكل متقن</a:t>
                      </a:r>
                      <a:endParaRPr lang="en-US" b="1" dirty="0">
                        <a:effectLst/>
                      </a:endParaRPr>
                    </a:p>
                  </a:txBody>
                  <a:tcPr/>
                </a:tc>
                <a:tc>
                  <a:txBody>
                    <a:bodyPr/>
                    <a:lstStyle/>
                    <a:p>
                      <a:pPr marL="0" algn="r" rtl="1" eaLnBrk="1" fontAlgn="t" latinLnBrk="0" hangingPunct="1">
                        <a:spcBef>
                          <a:spcPts val="0"/>
                        </a:spcBef>
                        <a:spcAft>
                          <a:spcPts val="0"/>
                        </a:spcAft>
                      </a:pPr>
                      <a:r>
                        <a:rPr lang="ar-OM" sz="1800" b="1" i="0" u="none" strike="noStrike" kern="1200">
                          <a:solidFill>
                            <a:srgbClr val="000000"/>
                          </a:solidFill>
                          <a:effectLst/>
                          <a:latin typeface="Calibri" panose="020F0502020204030204" pitchFamily="34" charset="0"/>
                          <a:cs typeface="Calibri" panose="020F0502020204030204" pitchFamily="34" charset="0"/>
                        </a:rPr>
                        <a:t>10 </a:t>
                      </a:r>
                      <a:r>
                        <a:rPr lang="ar-OM" sz="1800" b="1" i="0" u="none" strike="noStrike" kern="1200">
                          <a:solidFill>
                            <a:srgbClr val="000000"/>
                          </a:solidFill>
                          <a:effectLst/>
                          <a:latin typeface="Calibri" panose="020F0502020204030204" pitchFamily="34" charset="0"/>
                        </a:rPr>
                        <a:t>بيسات</a:t>
                      </a:r>
                      <a:endParaRPr lang="ar-OM" sz="1800" b="0" i="0" u="none" strike="noStrike">
                        <a:effectLst/>
                        <a:latin typeface="Arial" panose="020B0604020202020204" pitchFamily="34" charset="0"/>
                      </a:endParaRPr>
                    </a:p>
                  </a:txBody>
                  <a:tcPr/>
                </a:tc>
                <a:tc>
                  <a:txBody>
                    <a:bodyPr/>
                    <a:lstStyle/>
                    <a:p>
                      <a:pPr marL="0" algn="r" rtl="1" eaLnBrk="1" fontAlgn="t" latinLnBrk="0" hangingPunct="1">
                        <a:spcBef>
                          <a:spcPts val="0"/>
                        </a:spcBef>
                        <a:spcAft>
                          <a:spcPts val="0"/>
                        </a:spcAft>
                      </a:pPr>
                      <a:r>
                        <a:rPr lang="ar-OM" sz="1800" b="1" i="0" u="none" strike="noStrike" kern="1200">
                          <a:solidFill>
                            <a:srgbClr val="000000"/>
                          </a:solidFill>
                          <a:effectLst/>
                          <a:latin typeface="Calibri" panose="020F0502020204030204" pitchFamily="34" charset="0"/>
                        </a:rPr>
                        <a:t>سمكة متوسطة</a:t>
                      </a:r>
                      <a:endParaRPr lang="ar-OM" sz="1800" b="1" i="0" u="none" strike="noStrike">
                        <a:effectLst/>
                        <a:latin typeface="Arial" panose="020B0604020202020204" pitchFamily="34" charset="0"/>
                      </a:endParaRPr>
                    </a:p>
                  </a:txBody>
                  <a:tcPr/>
                </a:tc>
                <a:tc vMerge="1">
                  <a:txBody>
                    <a:bodyPr/>
                    <a:lstStyle/>
                    <a:p>
                      <a:endParaRPr lang="en-US" dirty="0"/>
                    </a:p>
                  </a:txBody>
                  <a:tcPr/>
                </a:tc>
                <a:extLst>
                  <a:ext uri="{0D108BD9-81ED-4DB2-BD59-A6C34878D82A}">
                    <a16:rowId xmlns:a16="http://schemas.microsoft.com/office/drawing/2014/main" val="1018512091"/>
                  </a:ext>
                </a:extLst>
              </a:tr>
              <a:tr h="370840">
                <a:tc vMerge="1">
                  <a:txBody>
                    <a:bodyPr/>
                    <a:lstStyle/>
                    <a:p>
                      <a:endParaRPr lang="en-US" dirty="0"/>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OM" sz="1800" b="1" kern="1200" dirty="0">
                          <a:solidFill>
                            <a:schemeClr val="tx1"/>
                          </a:solidFill>
                          <a:effectLst/>
                          <a:latin typeface="+mn-lt"/>
                          <a:ea typeface="+mn-ea"/>
                          <a:cs typeface="+mn-cs"/>
                        </a:rPr>
                        <a:t>تلوين السمكة الصحيحة بشكل مبدع</a:t>
                      </a:r>
                      <a:endParaRPr lang="en-US" b="1" dirty="0">
                        <a:effectLst/>
                      </a:endParaRPr>
                    </a:p>
                  </a:txBody>
                  <a:tcPr/>
                </a:tc>
                <a:tc>
                  <a:txBody>
                    <a:bodyPr/>
                    <a:lstStyle/>
                    <a:p>
                      <a:pPr marL="0" algn="r" rtl="1" eaLnBrk="1" fontAlgn="t" latinLnBrk="0" hangingPunct="1">
                        <a:spcBef>
                          <a:spcPts val="0"/>
                        </a:spcBef>
                        <a:spcAft>
                          <a:spcPts val="0"/>
                        </a:spcAft>
                      </a:pPr>
                      <a:r>
                        <a:rPr lang="ar-OM" sz="1800" b="1" i="0" u="none" strike="noStrike" kern="1200">
                          <a:solidFill>
                            <a:srgbClr val="000000"/>
                          </a:solidFill>
                          <a:effectLst/>
                          <a:latin typeface="Calibri" panose="020F0502020204030204" pitchFamily="34" charset="0"/>
                          <a:cs typeface="Calibri" panose="020F0502020204030204" pitchFamily="34" charset="0"/>
                        </a:rPr>
                        <a:t>15 بيسة</a:t>
                      </a:r>
                      <a:endParaRPr lang="ar-OM" sz="1800" b="0" i="0" u="none" strike="noStrike">
                        <a:effectLst/>
                        <a:latin typeface="Arial" panose="020B0604020202020204" pitchFamily="34" charset="0"/>
                      </a:endParaRPr>
                    </a:p>
                  </a:txBody>
                  <a:tcPr/>
                </a:tc>
                <a:tc>
                  <a:txBody>
                    <a:bodyPr/>
                    <a:lstStyle/>
                    <a:p>
                      <a:pPr marL="0" algn="r" rtl="1" eaLnBrk="1" fontAlgn="t" latinLnBrk="0" hangingPunct="1">
                        <a:spcBef>
                          <a:spcPts val="0"/>
                        </a:spcBef>
                        <a:spcAft>
                          <a:spcPts val="0"/>
                        </a:spcAft>
                      </a:pPr>
                      <a:r>
                        <a:rPr lang="ar-OM" sz="1800" b="1" i="0" u="none" strike="noStrike" kern="1200" dirty="0">
                          <a:solidFill>
                            <a:srgbClr val="000000"/>
                          </a:solidFill>
                          <a:effectLst/>
                          <a:latin typeface="Calibri" panose="020F0502020204030204" pitchFamily="34" charset="0"/>
                        </a:rPr>
                        <a:t>سمكة كبيرة</a:t>
                      </a:r>
                      <a:endParaRPr lang="ar-OM" sz="1800" b="1" i="0" u="none" strike="noStrike" dirty="0">
                        <a:effectLst/>
                        <a:latin typeface="Arial" panose="020B0604020202020204" pitchFamily="34" charset="0"/>
                      </a:endParaRPr>
                    </a:p>
                  </a:txBody>
                  <a:tcPr/>
                </a:tc>
                <a:tc vMerge="1">
                  <a:txBody>
                    <a:bodyPr/>
                    <a:lstStyle/>
                    <a:p>
                      <a:endParaRPr lang="en-US" dirty="0"/>
                    </a:p>
                  </a:txBody>
                  <a:tcPr/>
                </a:tc>
                <a:extLst>
                  <a:ext uri="{0D108BD9-81ED-4DB2-BD59-A6C34878D82A}">
                    <a16:rowId xmlns:a16="http://schemas.microsoft.com/office/drawing/2014/main" val="1639170440"/>
                  </a:ext>
                </a:extLst>
              </a:tr>
              <a:tr h="370840">
                <a:tc vMerge="1">
                  <a:txBody>
                    <a:bodyPr/>
                    <a:lstStyle/>
                    <a:p>
                      <a:endParaRPr lang="en-US" dirty="0"/>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OM" sz="1800" b="1" kern="1200" dirty="0">
                          <a:solidFill>
                            <a:schemeClr val="tx1"/>
                          </a:solidFill>
                          <a:effectLst/>
                          <a:latin typeface="+mn-lt"/>
                          <a:ea typeface="+mn-ea"/>
                          <a:cs typeface="+mn-cs"/>
                        </a:rPr>
                        <a:t>تلوين الحرف الصحيح بشكل غير متقن</a:t>
                      </a:r>
                      <a:endParaRPr lang="en-US" b="1" dirty="0">
                        <a:effectLst/>
                      </a:endParaRPr>
                    </a:p>
                  </a:txBody>
                  <a:tcPr/>
                </a:tc>
                <a:tc>
                  <a:txBody>
                    <a:bodyPr/>
                    <a:lstStyle/>
                    <a:p>
                      <a:pPr marL="0" algn="r" rtl="1" eaLnBrk="1" fontAlgn="t" latinLnBrk="0" hangingPunct="1">
                        <a:spcBef>
                          <a:spcPts val="0"/>
                        </a:spcBef>
                        <a:spcAft>
                          <a:spcPts val="0"/>
                        </a:spcAft>
                      </a:pPr>
                      <a:r>
                        <a:rPr lang="ar-OM" sz="1800" b="1" i="0" u="none" strike="noStrike" kern="1200">
                          <a:solidFill>
                            <a:srgbClr val="000000"/>
                          </a:solidFill>
                          <a:effectLst/>
                          <a:latin typeface="Calibri" panose="020F0502020204030204" pitchFamily="34" charset="0"/>
                          <a:cs typeface="Calibri" panose="020F0502020204030204" pitchFamily="34" charset="0"/>
                        </a:rPr>
                        <a:t>5 </a:t>
                      </a:r>
                      <a:r>
                        <a:rPr lang="ar-OM" sz="1800" b="1" i="0" u="none" strike="noStrike" kern="1200">
                          <a:solidFill>
                            <a:srgbClr val="000000"/>
                          </a:solidFill>
                          <a:effectLst/>
                          <a:latin typeface="Calibri" panose="020F0502020204030204" pitchFamily="34" charset="0"/>
                        </a:rPr>
                        <a:t>بيسات</a:t>
                      </a:r>
                      <a:endParaRPr lang="ar-OM" sz="1800" b="0" i="0" u="none" strike="noStrike">
                        <a:effectLst/>
                        <a:latin typeface="Arial" panose="020B0604020202020204" pitchFamily="34" charset="0"/>
                      </a:endParaRPr>
                    </a:p>
                  </a:txBody>
                  <a:tcPr/>
                </a:tc>
                <a:tc>
                  <a:txBody>
                    <a:bodyPr/>
                    <a:lstStyle/>
                    <a:p>
                      <a:pPr marL="0" algn="r" rtl="1" eaLnBrk="1" fontAlgn="t" latinLnBrk="0" hangingPunct="1">
                        <a:spcBef>
                          <a:spcPts val="0"/>
                        </a:spcBef>
                        <a:spcAft>
                          <a:spcPts val="0"/>
                        </a:spcAft>
                      </a:pPr>
                      <a:r>
                        <a:rPr lang="ar-OM" sz="1800" b="1" i="0" u="none" strike="noStrike" kern="1200">
                          <a:solidFill>
                            <a:srgbClr val="000000"/>
                          </a:solidFill>
                          <a:effectLst/>
                          <a:latin typeface="Calibri" panose="020F0502020204030204" pitchFamily="34" charset="0"/>
                        </a:rPr>
                        <a:t>سمكة صغيرة</a:t>
                      </a:r>
                      <a:endParaRPr lang="ar-OM" sz="1800" b="1" i="0" u="none" strike="noStrike">
                        <a:effectLst/>
                        <a:latin typeface="Arial" panose="020B0604020202020204" pitchFamily="34" charset="0"/>
                      </a:endParaRPr>
                    </a:p>
                  </a:txBody>
                  <a:tcPr/>
                </a:tc>
                <a:tc rowSpan="3">
                  <a:txBody>
                    <a:bodyPr/>
                    <a:lstStyle/>
                    <a:p>
                      <a:r>
                        <a:rPr lang="ar-OM" b="1" dirty="0"/>
                        <a:t>8</a:t>
                      </a:r>
                      <a:endParaRPr lang="en-US" b="1" dirty="0"/>
                    </a:p>
                  </a:txBody>
                  <a:tcPr/>
                </a:tc>
                <a:extLst>
                  <a:ext uri="{0D108BD9-81ED-4DB2-BD59-A6C34878D82A}">
                    <a16:rowId xmlns:a16="http://schemas.microsoft.com/office/drawing/2014/main" val="3914413359"/>
                  </a:ext>
                </a:extLst>
              </a:tr>
              <a:tr h="370840">
                <a:tc vMerge="1">
                  <a:txBody>
                    <a:bodyPr/>
                    <a:lstStyle/>
                    <a:p>
                      <a:endParaRPr lang="en-US"/>
                    </a:p>
                  </a:txBody>
                  <a:tcPr/>
                </a:tc>
                <a:tc>
                  <a:txBody>
                    <a:bodyPr/>
                    <a:lstStyle/>
                    <a:p>
                      <a:pPr marL="0" marR="0" indent="0" algn="r" rtl="1" eaLnBrk="1" fontAlgn="auto" latinLnBrk="0" hangingPunct="1">
                        <a:spcBef>
                          <a:spcPts val="0"/>
                        </a:spcBef>
                        <a:spcAft>
                          <a:spcPts val="0"/>
                        </a:spcAft>
                      </a:pPr>
                      <a:r>
                        <a:rPr lang="ar-OM" sz="1800" b="1" kern="1200" dirty="0">
                          <a:solidFill>
                            <a:srgbClr val="000000"/>
                          </a:solidFill>
                          <a:effectLst/>
                          <a:latin typeface="Calibri" panose="020F0502020204030204" pitchFamily="34" charset="0"/>
                          <a:ea typeface="+mn-ea"/>
                          <a:cs typeface="Arial" panose="020B0604020202020204" pitchFamily="34" charset="0"/>
                        </a:rPr>
                        <a:t>تلوين الحرف الصحيح بشكل  متوسط</a:t>
                      </a:r>
                      <a:endParaRPr lang="en-US" b="1" dirty="0">
                        <a:effectLst/>
                      </a:endParaRPr>
                    </a:p>
                  </a:txBody>
                  <a:tcPr/>
                </a:tc>
                <a:tc>
                  <a:txBody>
                    <a:bodyPr/>
                    <a:lstStyle/>
                    <a:p>
                      <a:pPr marL="0" algn="r" rtl="1" eaLnBrk="1" fontAlgn="t" latinLnBrk="0" hangingPunct="1">
                        <a:spcBef>
                          <a:spcPts val="0"/>
                        </a:spcBef>
                        <a:spcAft>
                          <a:spcPts val="0"/>
                        </a:spcAft>
                      </a:pPr>
                      <a:r>
                        <a:rPr lang="ar-OM" sz="1800" b="1" i="0" u="none" strike="noStrike" kern="1200">
                          <a:solidFill>
                            <a:srgbClr val="000000"/>
                          </a:solidFill>
                          <a:effectLst/>
                          <a:latin typeface="Calibri" panose="020F0502020204030204" pitchFamily="34" charset="0"/>
                          <a:cs typeface="Calibri" panose="020F0502020204030204" pitchFamily="34" charset="0"/>
                        </a:rPr>
                        <a:t>10 </a:t>
                      </a:r>
                      <a:r>
                        <a:rPr lang="ar-OM" sz="1800" b="1" i="0" u="none" strike="noStrike" kern="1200">
                          <a:solidFill>
                            <a:srgbClr val="000000"/>
                          </a:solidFill>
                          <a:effectLst/>
                          <a:latin typeface="Calibri" panose="020F0502020204030204" pitchFamily="34" charset="0"/>
                        </a:rPr>
                        <a:t>بيسات</a:t>
                      </a:r>
                      <a:endParaRPr lang="ar-OM" sz="1800" b="0" i="0" u="none" strike="noStrike">
                        <a:effectLst/>
                        <a:latin typeface="Arial" panose="020B0604020202020204" pitchFamily="34" charset="0"/>
                      </a:endParaRPr>
                    </a:p>
                  </a:txBody>
                  <a:tcPr/>
                </a:tc>
                <a:tc>
                  <a:txBody>
                    <a:bodyPr/>
                    <a:lstStyle/>
                    <a:p>
                      <a:pPr marL="0" algn="r" rtl="1" eaLnBrk="1" fontAlgn="t" latinLnBrk="0" hangingPunct="1">
                        <a:spcBef>
                          <a:spcPts val="0"/>
                        </a:spcBef>
                        <a:spcAft>
                          <a:spcPts val="0"/>
                        </a:spcAft>
                      </a:pPr>
                      <a:r>
                        <a:rPr lang="ar-OM" sz="1800" b="1" i="0" u="none" strike="noStrike" kern="1200">
                          <a:solidFill>
                            <a:srgbClr val="000000"/>
                          </a:solidFill>
                          <a:effectLst/>
                          <a:latin typeface="Calibri" panose="020F0502020204030204" pitchFamily="34" charset="0"/>
                        </a:rPr>
                        <a:t>سمكة متوسطة</a:t>
                      </a:r>
                      <a:endParaRPr lang="ar-OM" sz="1800" b="1" i="0" u="none" strike="noStrike">
                        <a:effectLst/>
                        <a:latin typeface="Arial" panose="020B0604020202020204" pitchFamily="34" charset="0"/>
                      </a:endParaRPr>
                    </a:p>
                  </a:txBody>
                  <a:tcPr/>
                </a:tc>
                <a:tc vMerge="1">
                  <a:txBody>
                    <a:bodyPr/>
                    <a:lstStyle/>
                    <a:p>
                      <a:endParaRPr lang="en-US" dirty="0"/>
                    </a:p>
                  </a:txBody>
                  <a:tcPr/>
                </a:tc>
                <a:extLst>
                  <a:ext uri="{0D108BD9-81ED-4DB2-BD59-A6C34878D82A}">
                    <a16:rowId xmlns:a16="http://schemas.microsoft.com/office/drawing/2014/main" val="3950578697"/>
                  </a:ext>
                </a:extLst>
              </a:tr>
              <a:tr h="370840">
                <a:tc vMerge="1">
                  <a:txBody>
                    <a:bodyPr/>
                    <a:lstStyle/>
                    <a:p>
                      <a:endParaRPr lang="en-US" dirty="0"/>
                    </a:p>
                  </a:txBody>
                  <a:tcPr/>
                </a:tc>
                <a:tc>
                  <a:txBody>
                    <a:bodyPr/>
                    <a:lstStyle/>
                    <a:p>
                      <a:pPr marL="0" marR="0" indent="0" algn="r" rtl="1" eaLnBrk="1" fontAlgn="auto" latinLnBrk="0" hangingPunct="1">
                        <a:spcBef>
                          <a:spcPts val="0"/>
                        </a:spcBef>
                        <a:spcAft>
                          <a:spcPts val="0"/>
                        </a:spcAft>
                      </a:pPr>
                      <a:r>
                        <a:rPr lang="ar-OM" sz="1800" b="1" kern="1200" dirty="0">
                          <a:solidFill>
                            <a:srgbClr val="000000"/>
                          </a:solidFill>
                          <a:effectLst/>
                          <a:latin typeface="Calibri" panose="020F0502020204030204" pitchFamily="34" charset="0"/>
                          <a:ea typeface="+mn-ea"/>
                          <a:cs typeface="Arial" panose="020B0604020202020204" pitchFamily="34" charset="0"/>
                        </a:rPr>
                        <a:t>تلوين الحرف الصحيح بشكل متقن</a:t>
                      </a:r>
                      <a:endParaRPr lang="en-US" b="1" dirty="0">
                        <a:effectLst/>
                      </a:endParaRPr>
                    </a:p>
                  </a:txBody>
                  <a:tcPr/>
                </a:tc>
                <a:tc>
                  <a:txBody>
                    <a:bodyPr/>
                    <a:lstStyle/>
                    <a:p>
                      <a:pPr marL="0" algn="r" rtl="1" eaLnBrk="1" fontAlgn="t" latinLnBrk="0" hangingPunct="1">
                        <a:spcBef>
                          <a:spcPts val="0"/>
                        </a:spcBef>
                        <a:spcAft>
                          <a:spcPts val="0"/>
                        </a:spcAft>
                      </a:pPr>
                      <a:r>
                        <a:rPr lang="ar-OM" sz="1800" b="1" i="0" u="none" strike="noStrike" kern="1200" dirty="0">
                          <a:solidFill>
                            <a:srgbClr val="000000"/>
                          </a:solidFill>
                          <a:effectLst/>
                          <a:latin typeface="Calibri" panose="020F0502020204030204" pitchFamily="34" charset="0"/>
                          <a:cs typeface="Calibri" panose="020F0502020204030204" pitchFamily="34" charset="0"/>
                        </a:rPr>
                        <a:t>15 بيسة</a:t>
                      </a:r>
                      <a:endParaRPr lang="ar-OM" sz="1800" b="0" i="0" u="none" strike="noStrike" dirty="0">
                        <a:effectLst/>
                        <a:latin typeface="Arial" panose="020B0604020202020204" pitchFamily="34" charset="0"/>
                      </a:endParaRPr>
                    </a:p>
                  </a:txBody>
                  <a:tcPr/>
                </a:tc>
                <a:tc>
                  <a:txBody>
                    <a:bodyPr/>
                    <a:lstStyle/>
                    <a:p>
                      <a:pPr marL="0" algn="r" rtl="1" eaLnBrk="1" fontAlgn="t" latinLnBrk="0" hangingPunct="1">
                        <a:spcBef>
                          <a:spcPts val="0"/>
                        </a:spcBef>
                        <a:spcAft>
                          <a:spcPts val="0"/>
                        </a:spcAft>
                      </a:pPr>
                      <a:r>
                        <a:rPr lang="ar-OM" sz="1800" b="1" i="0" u="none" strike="noStrike" kern="1200" dirty="0">
                          <a:solidFill>
                            <a:srgbClr val="000000"/>
                          </a:solidFill>
                          <a:effectLst/>
                          <a:latin typeface="Calibri" panose="020F0502020204030204" pitchFamily="34" charset="0"/>
                        </a:rPr>
                        <a:t>سمكة كبيرة</a:t>
                      </a:r>
                      <a:endParaRPr lang="ar-OM" sz="1800" b="1" i="0" u="none" strike="noStrike" dirty="0">
                        <a:effectLst/>
                        <a:latin typeface="Arial" panose="020B0604020202020204" pitchFamily="34" charset="0"/>
                      </a:endParaRPr>
                    </a:p>
                  </a:txBody>
                  <a:tcPr/>
                </a:tc>
                <a:tc vMerge="1">
                  <a:txBody>
                    <a:bodyPr/>
                    <a:lstStyle/>
                    <a:p>
                      <a:endParaRPr lang="en-US" dirty="0"/>
                    </a:p>
                  </a:txBody>
                  <a:tcPr/>
                </a:tc>
                <a:extLst>
                  <a:ext uri="{0D108BD9-81ED-4DB2-BD59-A6C34878D82A}">
                    <a16:rowId xmlns:a16="http://schemas.microsoft.com/office/drawing/2014/main" val="2505475934"/>
                  </a:ext>
                </a:extLst>
              </a:tr>
            </a:tbl>
          </a:graphicData>
        </a:graphic>
      </p:graphicFrame>
    </p:spTree>
    <p:extLst>
      <p:ext uri="{BB962C8B-B14F-4D97-AF65-F5344CB8AC3E}">
        <p14:creationId xmlns:p14="http://schemas.microsoft.com/office/powerpoint/2010/main" val="3856028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صورة 8">
            <a:extLst>
              <a:ext uri="{FF2B5EF4-FFF2-40B4-BE49-F238E27FC236}">
                <a16:creationId xmlns:a16="http://schemas.microsoft.com/office/drawing/2014/main" id="{A9A4860E-CD10-4819-A02B-EB68D4306776}"/>
              </a:ext>
            </a:extLst>
          </p:cNvPr>
          <p:cNvPicPr>
            <a:picLocks noChangeAspect="1"/>
          </p:cNvPicPr>
          <p:nvPr/>
        </p:nvPicPr>
        <p:blipFill rotWithShape="1">
          <a:blip r:embed="rId2">
            <a:alphaModFix/>
          </a:blip>
          <a:srcRect l="6083" r="6380"/>
          <a:stretch/>
        </p:blipFill>
        <p:spPr>
          <a:xfrm>
            <a:off x="171450" y="3143250"/>
            <a:ext cx="11487150" cy="3486150"/>
          </a:xfrm>
          <a:prstGeom prst="rect">
            <a:avLst/>
          </a:prstGeom>
        </p:spPr>
      </p:pic>
    </p:spTree>
    <p:extLst>
      <p:ext uri="{BB962C8B-B14F-4D97-AF65-F5344CB8AC3E}">
        <p14:creationId xmlns:p14="http://schemas.microsoft.com/office/powerpoint/2010/main" val="2178584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٢٠٢٠١٢٠٧_١٠٥٢٢٩">
            <a:hlinkClick r:id="" action="ppaction://media"/>
            <a:extLst>
              <a:ext uri="{FF2B5EF4-FFF2-40B4-BE49-F238E27FC236}">
                <a16:creationId xmlns:a16="http://schemas.microsoft.com/office/drawing/2014/main" id="{CAE0FDE6-B3B0-40A2-82DF-E929D1C35ECB}"/>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rot="5400000">
            <a:off x="2667000" y="-2666997"/>
            <a:ext cx="6857999" cy="12192003"/>
          </a:xfrm>
        </p:spPr>
      </p:pic>
      <p:sp>
        <p:nvSpPr>
          <p:cNvPr id="2" name="زر الإجراء: &quot;الانتقال للأمام&quot; أو &quot;التالي&quot; 1">
            <a:hlinkClick r:id="rId5" action="ppaction://hlinksldjump"/>
            <a:extLst>
              <a:ext uri="{FF2B5EF4-FFF2-40B4-BE49-F238E27FC236}">
                <a16:creationId xmlns:a16="http://schemas.microsoft.com/office/drawing/2014/main" id="{B04B5D1A-6934-437F-B3CB-6D39C84E0EE7}"/>
              </a:ext>
            </a:extLst>
          </p:cNvPr>
          <p:cNvSpPr/>
          <p:nvPr/>
        </p:nvSpPr>
        <p:spPr>
          <a:xfrm>
            <a:off x="-2" y="5992238"/>
            <a:ext cx="1225687" cy="865757"/>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2228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6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٢٠٢٠١٢٠٧_١٠٥٣٠٠">
            <a:hlinkClick r:id="" action="ppaction://media"/>
            <a:extLst>
              <a:ext uri="{FF2B5EF4-FFF2-40B4-BE49-F238E27FC236}">
                <a16:creationId xmlns:a16="http://schemas.microsoft.com/office/drawing/2014/main" id="{C1A3B3A0-7827-440E-9BE8-77542B28E5D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rot="5400000">
            <a:off x="2667000" y="-2666997"/>
            <a:ext cx="6857999" cy="12192003"/>
          </a:xfrm>
          <a:prstGeom prst="rect">
            <a:avLst/>
          </a:prstGeom>
        </p:spPr>
      </p:pic>
      <p:sp>
        <p:nvSpPr>
          <p:cNvPr id="7" name="زر الإجراء: &quot;الانتقال للأمام&quot; أو &quot;التالي&quot; 6">
            <a:hlinkClick r:id="rId5" action="ppaction://hlinksldjump"/>
            <a:extLst>
              <a:ext uri="{FF2B5EF4-FFF2-40B4-BE49-F238E27FC236}">
                <a16:creationId xmlns:a16="http://schemas.microsoft.com/office/drawing/2014/main" id="{031D15FE-824E-4721-8CE2-0C07FC27C697}"/>
              </a:ext>
            </a:extLst>
          </p:cNvPr>
          <p:cNvSpPr/>
          <p:nvPr/>
        </p:nvSpPr>
        <p:spPr>
          <a:xfrm>
            <a:off x="-2" y="5992238"/>
            <a:ext cx="1225687" cy="865757"/>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8470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40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theme1.xml><?xml version="1.0" encoding="utf-8"?>
<a:theme xmlns:a="http://schemas.openxmlformats.org/drawingml/2006/main" name="نسق Office">
  <a:themeElements>
    <a:clrScheme name="تدرج الرمادي">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1298</TotalTime>
  <Words>750</Words>
  <Application>Microsoft Office PowerPoint</Application>
  <PresentationFormat>شاشة عريضة</PresentationFormat>
  <Paragraphs>161</Paragraphs>
  <Slides>14</Slides>
  <Notes>0</Notes>
  <HiddenSlides>0</HiddenSlides>
  <MMClips>2</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14</vt:i4>
      </vt:variant>
    </vt:vector>
  </HeadingPairs>
  <TitlesOfParts>
    <vt:vector size="18" baseType="lpstr">
      <vt:lpstr>Arial</vt:lpstr>
      <vt:lpstr>Calibri</vt:lpstr>
      <vt:lpstr>Calibri Light</vt:lpstr>
      <vt:lpstr>نسق Office</vt:lpstr>
      <vt:lpstr>تعلم الكتابة (٢)</vt:lpstr>
      <vt:lpstr>تعليمات لكل شريحة بحسب رقمها من العرض</vt:lpstr>
      <vt:lpstr>طريقة مسك القلم</vt:lpstr>
      <vt:lpstr>لوّن الأسماك التي تحبها</vt:lpstr>
      <vt:lpstr>عرض تقديمي في PowerPoint</vt:lpstr>
      <vt:lpstr>عرض تقديمي في PowerPoint</vt:lpstr>
      <vt:lpstr>صل بين أسماك الحروف المتشابهة بشرط أن لا تلمس الأسماك الأخرى</vt:lpstr>
      <vt:lpstr>لون سمكة حرف .....بلون.....</vt:lpstr>
      <vt:lpstr>لون حرف .....بلون.....</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صَيْدُ السَّمَكِ (أَ-خَ-ذَ-ثَ-بَ-تَ) المرحلة(1)</dc:title>
  <dc:creator>صلاح الحجري</dc:creator>
  <cp:lastModifiedBy>صلاح الحجري</cp:lastModifiedBy>
  <cp:revision>19</cp:revision>
  <dcterms:created xsi:type="dcterms:W3CDTF">2020-11-14T08:02:52Z</dcterms:created>
  <dcterms:modified xsi:type="dcterms:W3CDTF">2020-12-25T04:29:41Z</dcterms:modified>
</cp:coreProperties>
</file>