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9" r:id="rId2"/>
    <p:sldId id="293" r:id="rId3"/>
    <p:sldId id="281" r:id="rId4"/>
    <p:sldId id="299" r:id="rId5"/>
    <p:sldId id="302" r:id="rId6"/>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FFF"/>
    <a:srgbClr val="A60413"/>
    <a:srgbClr val="DE9CD8"/>
    <a:srgbClr val="E184EF"/>
    <a:srgbClr val="F50D3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A55D2-CDA1-4DC7-ADA7-E17E3D0FF4CB}" v="10" dt="2020-11-14T11:23:40.622"/>
  </p1510:revLst>
</p1510:revInfo>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0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12/25/2020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CB02EAC-3B3D-4990-AE92-F57639478C1F}"/>
              </a:ext>
            </a:extLst>
          </p:cNvPr>
          <p:cNvSpPr>
            <a:spLocks noGrp="1"/>
          </p:cNvSpPr>
          <p:nvPr>
            <p:ph type="ctrTitle"/>
          </p:nvPr>
        </p:nvSpPr>
        <p:spPr>
          <a:xfrm>
            <a:off x="1524000" y="1493843"/>
            <a:ext cx="9144000" cy="2387600"/>
          </a:xfrm>
        </p:spPr>
        <p:txBody>
          <a:bodyPr>
            <a:normAutofit fontScale="90000"/>
          </a:bodyPr>
          <a:lstStyle/>
          <a:p>
            <a:r>
              <a:rPr lang="ar-OM" sz="16600" dirty="0">
                <a:ln>
                  <a:solidFill>
                    <a:schemeClr val="bg1"/>
                  </a:solidFill>
                </a:ln>
                <a:cs typeface="DecoType Naskh Extensions" panose="02010400000000000000" pitchFamily="2" charset="-78"/>
              </a:rPr>
              <a:t>تعلم الكتابة</a:t>
            </a:r>
            <a:br>
              <a:rPr lang="ar-OM" sz="16600" dirty="0">
                <a:ln>
                  <a:solidFill>
                    <a:schemeClr val="bg1"/>
                  </a:solidFill>
                </a:ln>
                <a:cs typeface="DecoType Naskh Extensions" panose="02010400000000000000" pitchFamily="2" charset="-78"/>
              </a:rPr>
            </a:br>
            <a:r>
              <a:rPr lang="ar-OM" sz="9800" dirty="0">
                <a:ln>
                  <a:solidFill>
                    <a:schemeClr val="bg1"/>
                  </a:solidFill>
                </a:ln>
                <a:cs typeface="DecoType Naskh Extensions" panose="02010400000000000000" pitchFamily="2" charset="-78"/>
              </a:rPr>
              <a:t>(٤)</a:t>
            </a:r>
            <a:endParaRPr lang="en-US" sz="16600" dirty="0">
              <a:ln>
                <a:solidFill>
                  <a:schemeClr val="bg1"/>
                </a:solidFill>
              </a:ln>
              <a:solidFill>
                <a:srgbClr val="FF0000"/>
              </a:solidFill>
              <a:cs typeface="DecoType Naskh Extensions" panose="02010400000000000000" pitchFamily="2" charset="-78"/>
            </a:endParaRPr>
          </a:p>
        </p:txBody>
      </p:sp>
      <p:sp>
        <p:nvSpPr>
          <p:cNvPr id="3" name="عنوان فرعي 2">
            <a:extLst>
              <a:ext uri="{FF2B5EF4-FFF2-40B4-BE49-F238E27FC236}">
                <a16:creationId xmlns:a16="http://schemas.microsoft.com/office/drawing/2014/main" id="{54E64FB2-8DD4-4C40-8FE2-2B248B542846}"/>
              </a:ext>
            </a:extLst>
          </p:cNvPr>
          <p:cNvSpPr>
            <a:spLocks noGrp="1"/>
          </p:cNvSpPr>
          <p:nvPr>
            <p:ph type="subTitle" idx="1"/>
          </p:nvPr>
        </p:nvSpPr>
        <p:spPr/>
        <p:txBody>
          <a:bodyPr vert="horz" lIns="91440" tIns="45720" rIns="91440" bIns="45720" rtlCol="1" anchor="b">
            <a:normAutofit fontScale="97500"/>
          </a:bodyPr>
          <a:lstStyle/>
          <a:p>
            <a:pPr>
              <a:spcBef>
                <a:spcPct val="0"/>
              </a:spcBef>
            </a:pPr>
            <a:r>
              <a:rPr lang="ar-OM" sz="6600" dirty="0">
                <a:ln>
                  <a:solidFill>
                    <a:srgbClr val="DE9CD8"/>
                  </a:solidFill>
                </a:ln>
                <a:solidFill>
                  <a:srgbClr val="A60413"/>
                </a:solidFill>
                <a:latin typeface="+mj-lt"/>
                <a:ea typeface="+mj-ea"/>
                <a:cs typeface="DecoType Naskh Extensions" panose="02010400000000000000" pitchFamily="2" charset="-78"/>
              </a:rPr>
              <a:t>صلاح الحجري</a:t>
            </a:r>
            <a:endParaRPr lang="en-US" sz="6600" dirty="0">
              <a:ln>
                <a:solidFill>
                  <a:srgbClr val="DE9CD8"/>
                </a:solidFill>
              </a:ln>
              <a:solidFill>
                <a:srgbClr val="A60413"/>
              </a:solidFill>
              <a:latin typeface="+mj-lt"/>
              <a:ea typeface="+mj-ea"/>
              <a:cs typeface="DecoType Naskh Extensions" panose="02010400000000000000" pitchFamily="2" charset="-78"/>
            </a:endParaRPr>
          </a:p>
        </p:txBody>
      </p:sp>
    </p:spTree>
    <p:extLst>
      <p:ext uri="{BB962C8B-B14F-4D97-AF65-F5344CB8AC3E}">
        <p14:creationId xmlns:p14="http://schemas.microsoft.com/office/powerpoint/2010/main" val="4031687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C64D172-E0C8-485A-87BB-FA22B2F93769}"/>
              </a:ext>
            </a:extLst>
          </p:cNvPr>
          <p:cNvSpPr>
            <a:spLocks noGrp="1"/>
          </p:cNvSpPr>
          <p:nvPr>
            <p:ph type="title"/>
          </p:nvPr>
        </p:nvSpPr>
        <p:spPr>
          <a:xfrm>
            <a:off x="838200" y="300037"/>
            <a:ext cx="10515600" cy="742950"/>
          </a:xfrm>
        </p:spPr>
        <p:txBody>
          <a:bodyPr>
            <a:noAutofit/>
          </a:bodyPr>
          <a:lstStyle/>
          <a:p>
            <a:r>
              <a:rPr lang="ar-OM" sz="6600" dirty="0">
                <a:cs typeface="Akhbar MT" pitchFamily="2" charset="-78"/>
              </a:rPr>
              <a:t>تعليمات لكل شريحة بحسب رقمها من العرض</a:t>
            </a:r>
            <a:endParaRPr lang="en-US" sz="6600" dirty="0">
              <a:cs typeface="Akhbar MT" pitchFamily="2" charset="-78"/>
            </a:endParaRPr>
          </a:p>
        </p:txBody>
      </p:sp>
      <p:sp>
        <p:nvSpPr>
          <p:cNvPr id="3" name="عنصر نائب للمحتوى 2">
            <a:extLst>
              <a:ext uri="{FF2B5EF4-FFF2-40B4-BE49-F238E27FC236}">
                <a16:creationId xmlns:a16="http://schemas.microsoft.com/office/drawing/2014/main" id="{1F0BDF3A-297C-4E57-A0FC-CB8784B07016}"/>
              </a:ext>
            </a:extLst>
          </p:cNvPr>
          <p:cNvSpPr>
            <a:spLocks noGrp="1"/>
          </p:cNvSpPr>
          <p:nvPr>
            <p:ph idx="1"/>
          </p:nvPr>
        </p:nvSpPr>
        <p:spPr>
          <a:xfrm>
            <a:off x="838200" y="1385887"/>
            <a:ext cx="10877550" cy="5472113"/>
          </a:xfrm>
        </p:spPr>
        <p:txBody>
          <a:bodyPr>
            <a:normAutofit fontScale="92500" lnSpcReduction="20000"/>
          </a:bodyPr>
          <a:lstStyle/>
          <a:p>
            <a:pPr algn="just"/>
            <a:r>
              <a:rPr lang="ar-OM" sz="3200" b="1" dirty="0">
                <a:cs typeface="Akhbar MT" pitchFamily="2" charset="-78"/>
              </a:rPr>
              <a:t>تمهيد: هذا العرض للطباعة وكل بما تيسر له كأن تكون الطباعة ملونة أو غير ملونة.</a:t>
            </a:r>
          </a:p>
          <a:p>
            <a:pPr algn="just"/>
            <a:r>
              <a:rPr lang="ar-OM" sz="3200" b="1" dirty="0">
                <a:cs typeface="Akhbar MT" pitchFamily="2" charset="-78"/>
              </a:rPr>
              <a:t>يلون الطفل الأسماك التي تحلو له، وكما يستطيع النظر في الشريحة رقم 4 من خلال عرضها في اللوح الرقمي، أو بالطباعة الملونة إن تيسر. التلوين متعة للطفل وتحريك عضلات اليد تمرين من أجل الخط والكتابة، وتلوين أسماك بعينها تدريب للدقة والإتقان. يلون أسماك أخرى من ذات اللوحة</a:t>
            </a:r>
          </a:p>
          <a:p>
            <a:pPr algn="just"/>
            <a:r>
              <a:rPr lang="ar-OM" sz="3200" b="1" dirty="0">
                <a:cs typeface="Akhbar MT" pitchFamily="2" charset="-78"/>
              </a:rPr>
              <a:t>تابع للرقم 3</a:t>
            </a:r>
          </a:p>
          <a:p>
            <a:pPr algn="just"/>
            <a:r>
              <a:rPr lang="ar-OM" sz="3200" b="1" dirty="0">
                <a:cs typeface="Akhbar MT" pitchFamily="2" charset="-78"/>
              </a:rPr>
              <a:t>في هذه الشريحة يطلب من الطالب أن يلون السمكة البيضاء بالترتيب وبألوان </a:t>
            </a:r>
            <a:r>
              <a:rPr lang="ar-OM" sz="3200" b="1" dirty="0" err="1">
                <a:cs typeface="Akhbar MT" pitchFamily="2" charset="-78"/>
              </a:rPr>
              <a:t>مختلفة.كأن</a:t>
            </a:r>
            <a:r>
              <a:rPr lang="ar-OM" sz="3200" b="1" dirty="0">
                <a:cs typeface="Akhbar MT" pitchFamily="2" charset="-78"/>
              </a:rPr>
              <a:t> يقول للطفل امسك هذا اللون(برتقالي) لون به </a:t>
            </a:r>
            <a:r>
              <a:rPr lang="ar-OM" sz="3200" b="1" dirty="0" err="1">
                <a:cs typeface="Akhbar MT" pitchFamily="2" charset="-78"/>
              </a:rPr>
              <a:t>سمكة:دَرَجَ</a:t>
            </a:r>
            <a:r>
              <a:rPr lang="ar-OM" sz="3200" b="1" dirty="0">
                <a:cs typeface="Akhbar MT" pitchFamily="2" charset="-78"/>
              </a:rPr>
              <a:t> هكذا بالنطق ثم يقول له امسك لون كذا ولون به سمكة: كذا لا يتدخل حتى ينهي تلوين الأسماك. فقط يتدخل في حال أنه لون السمكة الملونة ذات الحرف الأجوف.</a:t>
            </a:r>
          </a:p>
          <a:p>
            <a:pPr algn="just"/>
            <a:r>
              <a:rPr lang="ar-OM" sz="3200" b="1" dirty="0">
                <a:cs typeface="Akhbar MT" pitchFamily="2" charset="-78"/>
              </a:rPr>
              <a:t>كذلك بالنسبة للسمك الملون ذي الحرف المجوف يقول له امسك لون كذا ولون به الحرف أو </a:t>
            </a:r>
            <a:r>
              <a:rPr lang="ar-OM" sz="3200" b="1" dirty="0" err="1">
                <a:cs typeface="Akhbar MT" pitchFamily="2" charset="-78"/>
              </a:rPr>
              <a:t>المقطع:ذرف</a:t>
            </a:r>
            <a:r>
              <a:rPr lang="ar-OM" sz="3200" b="1" dirty="0">
                <a:cs typeface="Akhbar MT" pitchFamily="2" charset="-78"/>
              </a:rPr>
              <a:t> وهكذا حتى ينهي الورقة كاملة ثم يعطيه التعزيز السمكي ليضعه على لوحة سلة السمك خاصته.</a:t>
            </a:r>
          </a:p>
          <a:p>
            <a:pPr algn="just"/>
            <a:r>
              <a:rPr lang="ar-OM" sz="3200" b="1" dirty="0">
                <a:cs typeface="Akhbar MT" pitchFamily="2" charset="-78"/>
              </a:rPr>
              <a:t>ورقة التعزيز السمكي وسلة السمك بالإمكان طبعاتها إن انتهى التعزيز أو لم تكفي سلة السمك من تعلم الخط 1 وأيضا كيفية التعزيز.</a:t>
            </a:r>
          </a:p>
        </p:txBody>
      </p:sp>
    </p:spTree>
    <p:extLst>
      <p:ext uri="{BB962C8B-B14F-4D97-AF65-F5344CB8AC3E}">
        <p14:creationId xmlns:p14="http://schemas.microsoft.com/office/powerpoint/2010/main" val="193194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a:softEdge rad="0"/>
          </a:effectLst>
        </p:spPr>
      </p:pic>
    </p:spTree>
    <p:extLst>
      <p:ext uri="{BB962C8B-B14F-4D97-AF65-F5344CB8AC3E}">
        <p14:creationId xmlns:p14="http://schemas.microsoft.com/office/powerpoint/2010/main" val="275122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842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مليء بالألوان, ملون, عشب, كثير&#10;&#10;تم إنشاء الوصف تلقائياً">
            <a:extLst>
              <a:ext uri="{FF2B5EF4-FFF2-40B4-BE49-F238E27FC236}">
                <a16:creationId xmlns:a16="http://schemas.microsoft.com/office/drawing/2014/main" id="{DDEBC02C-F919-458C-A933-8478C352F529}"/>
              </a:ext>
            </a:extLst>
          </p:cNvPr>
          <p:cNvPicPr>
            <a:picLocks noChangeAspect="1"/>
          </p:cNvPicPr>
          <p:nvPr/>
        </p:nvPicPr>
        <p:blipFill>
          <a:blip r:embed="rId2">
            <a:clrChange>
              <a:clrFrom>
                <a:srgbClr val="00C1F6"/>
              </a:clrFrom>
              <a:clrTo>
                <a:srgbClr val="00C1F6">
                  <a:alpha val="0"/>
                </a:srgbClr>
              </a:clrTo>
            </a:clrChang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1264" y="0"/>
            <a:ext cx="12140736" cy="6858000"/>
          </a:xfrm>
          <a:prstGeom prst="rect">
            <a:avLst/>
          </a:prstGeom>
          <a:blipFill>
            <a:blip r:embed="rId4"/>
            <a:stretch>
              <a:fillRect/>
            </a:stretch>
          </a:blipFill>
          <a:effectLst>
            <a:softEdge rad="0"/>
          </a:effectLst>
        </p:spPr>
      </p:pic>
      <p:sp>
        <p:nvSpPr>
          <p:cNvPr id="29" name="شكل حر: شكل 28">
            <a:extLst>
              <a:ext uri="{FF2B5EF4-FFF2-40B4-BE49-F238E27FC236}">
                <a16:creationId xmlns:a16="http://schemas.microsoft.com/office/drawing/2014/main" id="{956168A3-7EE2-4A0E-B606-1041DF09B9CE}"/>
              </a:ext>
            </a:extLst>
          </p:cNvPr>
          <p:cNvSpPr/>
          <p:nvPr/>
        </p:nvSpPr>
        <p:spPr>
          <a:xfrm>
            <a:off x="460589" y="433321"/>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دَرَجَ</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30" name="شكل حر: شكل 29">
            <a:extLst>
              <a:ext uri="{FF2B5EF4-FFF2-40B4-BE49-F238E27FC236}">
                <a16:creationId xmlns:a16="http://schemas.microsoft.com/office/drawing/2014/main" id="{3D421B01-0AEB-47C5-AFE1-9F012C338426}"/>
              </a:ext>
            </a:extLst>
          </p:cNvPr>
          <p:cNvSpPr/>
          <p:nvPr/>
        </p:nvSpPr>
        <p:spPr>
          <a:xfrm>
            <a:off x="3923808" y="466975"/>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ذَرَفَ</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31" name="شكل حر: شكل 30">
            <a:extLst>
              <a:ext uri="{FF2B5EF4-FFF2-40B4-BE49-F238E27FC236}">
                <a16:creationId xmlns:a16="http://schemas.microsoft.com/office/drawing/2014/main" id="{ADC5C650-1429-46E7-A755-8433B9F93B5C}"/>
              </a:ext>
            </a:extLst>
          </p:cNvPr>
          <p:cNvSpPr/>
          <p:nvPr/>
        </p:nvSpPr>
        <p:spPr>
          <a:xfrm>
            <a:off x="5484072" y="730664"/>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وَدَعَ</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32" name="شكل حر: شكل 31">
            <a:extLst>
              <a:ext uri="{FF2B5EF4-FFF2-40B4-BE49-F238E27FC236}">
                <a16:creationId xmlns:a16="http://schemas.microsoft.com/office/drawing/2014/main" id="{0695EB97-73FF-41AF-AE62-72DB32FE2C06}"/>
              </a:ext>
            </a:extLst>
          </p:cNvPr>
          <p:cNvSpPr/>
          <p:nvPr/>
        </p:nvSpPr>
        <p:spPr>
          <a:xfrm>
            <a:off x="8007643" y="304800"/>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وَزَنَ</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33" name="شكل حر: شكل 32">
            <a:extLst>
              <a:ext uri="{FF2B5EF4-FFF2-40B4-BE49-F238E27FC236}">
                <a16:creationId xmlns:a16="http://schemas.microsoft.com/office/drawing/2014/main" id="{7AE526AF-9F14-4144-AD00-6588345BDF3D}"/>
              </a:ext>
            </a:extLst>
          </p:cNvPr>
          <p:cNvSpPr/>
          <p:nvPr/>
        </p:nvSpPr>
        <p:spPr>
          <a:xfrm>
            <a:off x="1978475" y="1846081"/>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وَأَدَ</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34" name="شكل حر: شكل 33">
            <a:extLst>
              <a:ext uri="{FF2B5EF4-FFF2-40B4-BE49-F238E27FC236}">
                <a16:creationId xmlns:a16="http://schemas.microsoft.com/office/drawing/2014/main" id="{DD29D42E-6913-43A1-B1B3-8088E33F7E58}"/>
              </a:ext>
            </a:extLst>
          </p:cNvPr>
          <p:cNvSpPr/>
          <p:nvPr/>
        </p:nvSpPr>
        <p:spPr>
          <a:xfrm>
            <a:off x="3731274" y="1846081"/>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دَرَسَ</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35" name="شكل حر: شكل 34">
            <a:extLst>
              <a:ext uri="{FF2B5EF4-FFF2-40B4-BE49-F238E27FC236}">
                <a16:creationId xmlns:a16="http://schemas.microsoft.com/office/drawing/2014/main" id="{525DA1A7-85A2-44C2-B24B-B3DBC1DB2AE2}"/>
              </a:ext>
            </a:extLst>
          </p:cNvPr>
          <p:cNvSpPr/>
          <p:nvPr/>
        </p:nvSpPr>
        <p:spPr>
          <a:xfrm>
            <a:off x="5484072" y="1846081"/>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رَدَفَ</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36" name="شكل حر: شكل 35">
            <a:extLst>
              <a:ext uri="{FF2B5EF4-FFF2-40B4-BE49-F238E27FC236}">
                <a16:creationId xmlns:a16="http://schemas.microsoft.com/office/drawing/2014/main" id="{D9804429-12E6-44EC-87DE-78AD48CC8A16}"/>
              </a:ext>
            </a:extLst>
          </p:cNvPr>
          <p:cNvSpPr/>
          <p:nvPr/>
        </p:nvSpPr>
        <p:spPr>
          <a:xfrm>
            <a:off x="9574437" y="994353"/>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وَزَرَ</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37" name="شكل حر: شكل 36">
            <a:extLst>
              <a:ext uri="{FF2B5EF4-FFF2-40B4-BE49-F238E27FC236}">
                <a16:creationId xmlns:a16="http://schemas.microsoft.com/office/drawing/2014/main" id="{B92A5BD6-90C2-4EB1-B00D-FD7818A878C3}"/>
              </a:ext>
            </a:extLst>
          </p:cNvPr>
          <p:cNvSpPr/>
          <p:nvPr/>
        </p:nvSpPr>
        <p:spPr>
          <a:xfrm>
            <a:off x="165564" y="2961498"/>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زَرَعَ</a:t>
            </a:r>
            <a:endParaRPr lang="en-US" sz="6000" b="1">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39" name="شكل حر: شكل 38">
            <a:extLst>
              <a:ext uri="{FF2B5EF4-FFF2-40B4-BE49-F238E27FC236}">
                <a16:creationId xmlns:a16="http://schemas.microsoft.com/office/drawing/2014/main" id="{18BF238D-8982-4DB3-B7DD-02DFB38EF5E8}"/>
              </a:ext>
            </a:extLst>
          </p:cNvPr>
          <p:cNvSpPr/>
          <p:nvPr/>
        </p:nvSpPr>
        <p:spPr>
          <a:xfrm>
            <a:off x="418211" y="4374258"/>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دَأَبَ</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0" name="شكل حر: شكل 39">
            <a:extLst>
              <a:ext uri="{FF2B5EF4-FFF2-40B4-BE49-F238E27FC236}">
                <a16:creationId xmlns:a16="http://schemas.microsoft.com/office/drawing/2014/main" id="{4A685DD7-7B46-47C3-8A3D-AAE0679145A4}"/>
              </a:ext>
            </a:extLst>
          </p:cNvPr>
          <p:cNvSpPr/>
          <p:nvPr/>
        </p:nvSpPr>
        <p:spPr>
          <a:xfrm>
            <a:off x="5484072" y="2961498"/>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رَدَمَ</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41" name="شكل حر: شكل 40">
            <a:extLst>
              <a:ext uri="{FF2B5EF4-FFF2-40B4-BE49-F238E27FC236}">
                <a16:creationId xmlns:a16="http://schemas.microsoft.com/office/drawing/2014/main" id="{46CB0E4C-087A-41A2-B5D2-D20AB59AF64C}"/>
              </a:ext>
            </a:extLst>
          </p:cNvPr>
          <p:cNvSpPr/>
          <p:nvPr/>
        </p:nvSpPr>
        <p:spPr>
          <a:xfrm>
            <a:off x="9321790" y="2923398"/>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a:ln w="11430"/>
                <a:solidFill>
                  <a:sysClr val="windowText" lastClr="000000"/>
                </a:solidFill>
                <a:effectLst>
                  <a:outerShdw blurRad="50800" dist="39000" dir="5460000" algn="tl">
                    <a:srgbClr val="000000">
                      <a:alpha val="38000"/>
                    </a:srgbClr>
                  </a:outerShdw>
                </a:effectLst>
              </a:rPr>
              <a:t>زَأَرَ</a:t>
            </a:r>
            <a:endParaRPr lang="en-US" sz="6000" b="1">
              <a:ln w="11430"/>
              <a:solidFill>
                <a:sysClr val="windowText" lastClr="000000"/>
              </a:solidFill>
              <a:effectLst>
                <a:outerShdw blurRad="50800" dist="39000" dir="5460000" algn="tl">
                  <a:srgbClr val="000000">
                    <a:alpha val="38000"/>
                  </a:srgbClr>
                </a:outerShdw>
              </a:effectLst>
            </a:endParaRPr>
          </a:p>
        </p:txBody>
      </p:sp>
      <p:sp>
        <p:nvSpPr>
          <p:cNvPr id="42" name="شكل حر: شكل 41">
            <a:extLst>
              <a:ext uri="{FF2B5EF4-FFF2-40B4-BE49-F238E27FC236}">
                <a16:creationId xmlns:a16="http://schemas.microsoft.com/office/drawing/2014/main" id="{720213EF-4169-4217-A34C-1DA4BA1E70D2}"/>
              </a:ext>
            </a:extLst>
          </p:cNvPr>
          <p:cNvSpPr/>
          <p:nvPr/>
        </p:nvSpPr>
        <p:spPr>
          <a:xfrm>
            <a:off x="1978475" y="4076915"/>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a:ln w="11430"/>
                <a:solidFill>
                  <a:sysClr val="windowText" lastClr="000000"/>
                </a:solidFill>
                <a:effectLst>
                  <a:outerShdw blurRad="50800" dist="39000" dir="5460000" algn="tl">
                    <a:srgbClr val="000000">
                      <a:alpha val="38000"/>
                    </a:srgbClr>
                  </a:outerShdw>
                </a:effectLst>
              </a:rPr>
              <a:t>وَرَدَ</a:t>
            </a:r>
            <a:endParaRPr lang="en-US" sz="6000" b="1">
              <a:ln w="11430"/>
              <a:solidFill>
                <a:sysClr val="windowText" lastClr="000000"/>
              </a:solidFill>
              <a:effectLst>
                <a:outerShdw blurRad="50800" dist="39000" dir="5460000" algn="tl">
                  <a:srgbClr val="000000">
                    <a:alpha val="38000"/>
                  </a:srgbClr>
                </a:outerShdw>
              </a:effectLst>
            </a:endParaRPr>
          </a:p>
        </p:txBody>
      </p:sp>
      <p:sp>
        <p:nvSpPr>
          <p:cNvPr id="43" name="شكل حر: شكل 42">
            <a:extLst>
              <a:ext uri="{FF2B5EF4-FFF2-40B4-BE49-F238E27FC236}">
                <a16:creationId xmlns:a16="http://schemas.microsoft.com/office/drawing/2014/main" id="{AF1D9B35-BC29-4EA9-A308-51C82075BF66}"/>
              </a:ext>
            </a:extLst>
          </p:cNvPr>
          <p:cNvSpPr/>
          <p:nvPr/>
        </p:nvSpPr>
        <p:spPr>
          <a:xfrm>
            <a:off x="3731274" y="4076915"/>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زَرَدَ</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4" name="شكل حر: شكل 43">
            <a:extLst>
              <a:ext uri="{FF2B5EF4-FFF2-40B4-BE49-F238E27FC236}">
                <a16:creationId xmlns:a16="http://schemas.microsoft.com/office/drawing/2014/main" id="{F58DF557-2CA4-437E-93B4-99093F8E0EB2}"/>
              </a:ext>
            </a:extLst>
          </p:cNvPr>
          <p:cNvSpPr/>
          <p:nvPr/>
        </p:nvSpPr>
        <p:spPr>
          <a:xfrm>
            <a:off x="5484072" y="4076915"/>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رَزَقَ</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5" name="شكل حر: شكل 44">
            <a:extLst>
              <a:ext uri="{FF2B5EF4-FFF2-40B4-BE49-F238E27FC236}">
                <a16:creationId xmlns:a16="http://schemas.microsoft.com/office/drawing/2014/main" id="{6A7E1303-4082-48DE-8250-D8FABB136725}"/>
              </a:ext>
            </a:extLst>
          </p:cNvPr>
          <p:cNvSpPr/>
          <p:nvPr/>
        </p:nvSpPr>
        <p:spPr>
          <a:xfrm>
            <a:off x="7236871" y="4076915"/>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رَأَفَ</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6" name="شكل حر: شكل 45">
            <a:extLst>
              <a:ext uri="{FF2B5EF4-FFF2-40B4-BE49-F238E27FC236}">
                <a16:creationId xmlns:a16="http://schemas.microsoft.com/office/drawing/2014/main" id="{DD4E7816-B1BC-4D1C-98AA-8EA003E093E3}"/>
              </a:ext>
            </a:extLst>
          </p:cNvPr>
          <p:cNvSpPr/>
          <p:nvPr/>
        </p:nvSpPr>
        <p:spPr>
          <a:xfrm>
            <a:off x="1978475" y="5192332"/>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رَأَسَ</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7" name="شكل حر: شكل 46">
            <a:extLst>
              <a:ext uri="{FF2B5EF4-FFF2-40B4-BE49-F238E27FC236}">
                <a16:creationId xmlns:a16="http://schemas.microsoft.com/office/drawing/2014/main" id="{F86FDE6B-07C4-441D-A2C2-DF36ECB6DF29}"/>
              </a:ext>
            </a:extLst>
          </p:cNvPr>
          <p:cNvSpPr/>
          <p:nvPr/>
        </p:nvSpPr>
        <p:spPr>
          <a:xfrm>
            <a:off x="3731274" y="5192332"/>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رَزَمَ</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
        <p:nvSpPr>
          <p:cNvPr id="48" name="شكل حر: شكل 47">
            <a:extLst>
              <a:ext uri="{FF2B5EF4-FFF2-40B4-BE49-F238E27FC236}">
                <a16:creationId xmlns:a16="http://schemas.microsoft.com/office/drawing/2014/main" id="{5E22BB37-3DF8-4C7C-A02C-AD67CB98471F}"/>
              </a:ext>
            </a:extLst>
          </p:cNvPr>
          <p:cNvSpPr/>
          <p:nvPr/>
        </p:nvSpPr>
        <p:spPr>
          <a:xfrm>
            <a:off x="5484072" y="5192332"/>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SA" sz="6000" b="1" dirty="0">
                <a:ln w="11430"/>
                <a:solidFill>
                  <a:sysClr val="windowText" lastClr="000000"/>
                </a:solidFill>
                <a:effectLst>
                  <a:outerShdw blurRad="50800" dist="39000" dir="5460000" algn="tl">
                    <a:srgbClr val="000000">
                      <a:alpha val="38000"/>
                    </a:srgbClr>
                  </a:outerShdw>
                </a:effectLst>
              </a:rPr>
              <a:t>ذَرَعَ</a:t>
            </a:r>
            <a:endParaRPr lang="en-US" sz="6000" b="1" dirty="0">
              <a:ln w="11430"/>
              <a:solidFill>
                <a:sysClr val="windowText" lastClr="000000"/>
              </a:solidFill>
              <a:effectLst>
                <a:outerShdw blurRad="50800" dist="39000" dir="5460000" algn="tl">
                  <a:srgbClr val="000000">
                    <a:alpha val="38000"/>
                  </a:srgbClr>
                </a:outerShdw>
              </a:effectLst>
            </a:endParaRPr>
          </a:p>
        </p:txBody>
      </p:sp>
      <p:sp>
        <p:nvSpPr>
          <p:cNvPr id="49" name="شكل حر: شكل 48">
            <a:extLst>
              <a:ext uri="{FF2B5EF4-FFF2-40B4-BE49-F238E27FC236}">
                <a16:creationId xmlns:a16="http://schemas.microsoft.com/office/drawing/2014/main" id="{5F846D4B-DED6-4157-A400-089D100E3EE3}"/>
              </a:ext>
            </a:extLst>
          </p:cNvPr>
          <p:cNvSpPr/>
          <p:nvPr/>
        </p:nvSpPr>
        <p:spPr>
          <a:xfrm>
            <a:off x="9616813" y="5192332"/>
            <a:ext cx="2201852" cy="1284668"/>
          </a:xfrm>
          <a:custGeom>
            <a:avLst/>
            <a:gdLst>
              <a:gd name="connsiteX0" fmla="*/ 0 w 1593453"/>
              <a:gd name="connsiteY0" fmla="*/ 0 h 956071"/>
              <a:gd name="connsiteX1" fmla="*/ 1593453 w 1593453"/>
              <a:gd name="connsiteY1" fmla="*/ 0 h 956071"/>
              <a:gd name="connsiteX2" fmla="*/ 1593453 w 1593453"/>
              <a:gd name="connsiteY2" fmla="*/ 956071 h 956071"/>
              <a:gd name="connsiteX3" fmla="*/ 0 w 1593453"/>
              <a:gd name="connsiteY3" fmla="*/ 956071 h 956071"/>
              <a:gd name="connsiteX4" fmla="*/ 0 w 1593453"/>
              <a:gd name="connsiteY4" fmla="*/ 0 h 956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453" h="956071">
                <a:moveTo>
                  <a:pt x="0" y="0"/>
                </a:moveTo>
                <a:lnTo>
                  <a:pt x="1593453" y="0"/>
                </a:lnTo>
                <a:lnTo>
                  <a:pt x="1593453" y="956071"/>
                </a:lnTo>
                <a:lnTo>
                  <a:pt x="0" y="9560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SA"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rPr>
              <a:t>زَرَقَ</a:t>
            </a:r>
            <a:endParaRPr lang="en-US" sz="6000" b="1" dirty="0">
              <a:ln w="10160">
                <a:solidFill>
                  <a:sysClr val="windowText" lastClr="00000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823578202"/>
      </p:ext>
    </p:extLst>
  </p:cSld>
  <p:clrMapOvr>
    <a:masterClrMapping/>
  </p:clrMapOvr>
</p:sld>
</file>

<file path=ppt/theme/theme1.xml><?xml version="1.0" encoding="utf-8"?>
<a:theme xmlns:a="http://schemas.openxmlformats.org/drawingml/2006/main" name="نسق Office">
  <a:themeElements>
    <a:clrScheme name="تدرج الرمادي">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1247</TotalTime>
  <Words>225</Words>
  <Application>Microsoft Office PowerPoint</Application>
  <PresentationFormat>شاشة عريضة</PresentationFormat>
  <Paragraphs>29</Paragraphs>
  <Slides>5</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5</vt:i4>
      </vt:variant>
    </vt:vector>
  </HeadingPairs>
  <TitlesOfParts>
    <vt:vector size="9" baseType="lpstr">
      <vt:lpstr>Arial</vt:lpstr>
      <vt:lpstr>Calibri</vt:lpstr>
      <vt:lpstr>Calibri Light</vt:lpstr>
      <vt:lpstr>نسق Office</vt:lpstr>
      <vt:lpstr>تعلم الكتابة (٤)</vt:lpstr>
      <vt:lpstr>تعليمات لكل شريحة بحسب رقمها من العرض</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19</cp:revision>
  <dcterms:created xsi:type="dcterms:W3CDTF">2020-11-14T08:02:52Z</dcterms:created>
  <dcterms:modified xsi:type="dcterms:W3CDTF">2020-12-25T04:29:02Z</dcterms:modified>
</cp:coreProperties>
</file>