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9" r:id="rId2"/>
    <p:sldId id="281" r:id="rId3"/>
    <p:sldId id="288" r:id="rId4"/>
    <p:sldId id="283" r:id="rId5"/>
    <p:sldId id="284" r:id="rId6"/>
    <p:sldId id="285" r:id="rId7"/>
    <p:sldId id="286" r:id="rId8"/>
    <p:sldId id="287" r:id="rId9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8800"/>
    <a:srgbClr val="480002"/>
    <a:srgbClr val="A60413"/>
    <a:srgbClr val="003300"/>
    <a:srgbClr val="B8E8C0"/>
    <a:srgbClr val="E882D2"/>
    <a:srgbClr val="FF6600"/>
    <a:srgbClr val="FF5050"/>
    <a:srgbClr val="68D4F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8A55D2-CDA1-4DC7-ADA7-E17E3D0FF4CB}" v="10" dt="2020-11-14T11:23:40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996" autoAdjust="0"/>
    <p:restoredTop sz="94660"/>
  </p:normalViewPr>
  <p:slideViewPr>
    <p:cSldViewPr snapToGrid="0">
      <p:cViewPr varScale="1">
        <p:scale>
          <a:sx n="46" d="100"/>
          <a:sy n="46" d="100"/>
        </p:scale>
        <p:origin x="5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C95F7C-4B7B-4D68-AE06-B2831926F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AF484166-284D-4A71-B9DD-39D2972BA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A8C353E-7C69-4BBA-8603-B7B5F6509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466A851-AF5C-41AA-B56D-3D127952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5D0935D-EF27-4677-9F2F-5A610B6D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15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E451131-0F10-4F6C-9C57-7B243FCB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4E5DDD8-6721-4769-A0D4-AE8B31C19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B3E168-5384-4E3B-97FB-C1E6BD5D6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C6A721F-7997-40D1-B684-1BB271F4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FE89907-0D9E-4D2C-8BB7-6D9B213A0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27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D46A53-51F6-4733-9979-0C269BDD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4FE72E7-F42A-4A1A-9AAA-BD1B643E6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2912120-0BCD-4DCF-B4D5-C74388C33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B65DF26-F11C-41EF-BD0C-C63A30BDF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0614F88-0246-4F45-BF34-2976B0985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8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34C547A-65A7-4EE2-8ADA-180F598B4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4E3A55F-2055-48CE-89BE-BD742067A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7CBC4AA-9F40-4882-AB1B-9BEC01046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5452AC1-AC68-4685-9DF8-39B29378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88A5E99-76DF-4131-BDA6-1479A0E1E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E19EC01-B35D-41B3-8C15-200967E4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07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E1414D8-1C10-4FED-A2AB-C28A41138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630EA46-FA62-4D6D-A1E5-578B52973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626C997-E279-49D4-9360-00738B984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B225687-E274-4FE6-8E9B-17C1CA8BD3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CEA5ABBA-6A74-476E-A7A5-CAA4AB768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5AC64FAC-B7A9-4B84-9D6C-268E9E5F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3615E32-0D75-4ED5-B577-4AC2E1255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430C933E-B881-4CF5-B6E6-18945F6BE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5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2D299B-77AB-45EE-AADA-30C8F823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496F121-78D9-4815-ADC8-CAB77D646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EC3A1E1-4D4E-43AD-BBCD-F46205250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74F956C-856A-4D75-BA3F-88FAAAD5F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52BB9160-8EE7-4107-AE25-31BD42BE0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1972A722-4997-45A6-AAC4-CFC527D2A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CEBE55B-D19B-4B94-816E-7B488181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7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E9419F-E401-471E-817D-383CE54C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1B46473-572C-4ECC-99BB-7441C7580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0D47A86-85B6-4A52-8D86-AE4F3B012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C91A19A-4C1E-4A36-ADCB-5290BF6A5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5F4992B-E76C-4D32-8920-8D6631C8A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BCFB411-3FFD-4713-8A84-F7BC585B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5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B4A5948-2F8E-4EF9-BF5E-4B45D25EE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97D28AD-C160-4546-9CCF-BCB4EFE0F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80ADF6D-F578-4F38-98F2-A5C4A7FB4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EE2F04C-1C24-4585-A1C2-25404495D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A18C18A-C89E-4A34-A31C-BA22A55E6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430F663-2A5A-4BB9-98BB-EBEEC6EDF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76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3697E9-78D6-43ED-9417-47D50251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2CA2230-4575-40A8-9CEA-7E109B9BF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FA4160D-B15B-4757-88B3-1A7190558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299A3D3-BC07-4E3B-B3EF-9C6C5386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A1A6BBF-CAC3-4BBA-B1BC-64FDDBCE0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3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95112D33-F188-4B35-BB77-F54D6F1CF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E926F0B-900A-413E-9AAE-FC6580806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5CE9A13-7212-4BFD-B0DD-F7AAF6704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1CB8A3B-6820-4CD8-BF78-5CD6623E5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615BC6C-9B88-4F4A-9CC5-EA08CEB26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90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42CDE31-69C2-4AE4-87ED-AE188629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71B0BAF-DB8E-4804-8CA2-BDC5A8A16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87CAD29-9FA6-4075-A61C-0C7CEDC52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21AC7-0648-4F5A-9C54-1201A73E9AE1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01E39B1-8661-4417-A6F6-91AC06560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F7D416E-A2F5-4C76-97EB-5A4DB621C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697EC-4264-4E90-8C32-FE5D289D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CB02EAC-3B3D-4990-AE92-F57639478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8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ar-OM" sz="16600" dirty="0">
                <a:ln>
                  <a:solidFill>
                    <a:schemeClr val="bg1"/>
                  </a:solidFill>
                </a:ln>
                <a:cs typeface="DecoType Naskh Extensions" panose="02010400000000000000" pitchFamily="2" charset="-78"/>
              </a:rPr>
              <a:t>تعلم الكتابة</a:t>
            </a:r>
            <a:br>
              <a:rPr lang="ar-OM" sz="16600" dirty="0">
                <a:ln>
                  <a:solidFill>
                    <a:schemeClr val="bg1"/>
                  </a:solidFill>
                </a:ln>
                <a:cs typeface="DecoType Naskh Extensions" panose="02010400000000000000" pitchFamily="2" charset="-78"/>
              </a:rPr>
            </a:br>
            <a:r>
              <a:rPr lang="ar-OM" sz="9800" dirty="0">
                <a:ln>
                  <a:solidFill>
                    <a:schemeClr val="bg1"/>
                  </a:solidFill>
                </a:ln>
                <a:cs typeface="DecoType Naskh Extensions" panose="02010400000000000000" pitchFamily="2" charset="-78"/>
              </a:rPr>
              <a:t>(٨)</a:t>
            </a:r>
            <a:endParaRPr lang="en-US" sz="16600" dirty="0">
              <a:ln>
                <a:solidFill>
                  <a:schemeClr val="bg1"/>
                </a:solidFill>
              </a:ln>
              <a:cs typeface="DecoType Naskh Extensions" panose="02010400000000000000" pitchFamily="2" charset="-78"/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4E64FB2-8DD4-4C40-8FE2-2B248B5428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1" anchor="b">
            <a:normAutofit fontScale="97500"/>
          </a:bodyPr>
          <a:lstStyle/>
          <a:p>
            <a:pPr>
              <a:spcBef>
                <a:spcPct val="0"/>
              </a:spcBef>
            </a:pPr>
            <a:r>
              <a:rPr lang="ar-OM" sz="6600" dirty="0">
                <a:ln>
                  <a:solidFill>
                    <a:srgbClr val="DE9CD8"/>
                  </a:solidFill>
                </a:ln>
                <a:solidFill>
                  <a:srgbClr val="A60413"/>
                </a:solidFill>
                <a:latin typeface="+mj-lt"/>
                <a:ea typeface="+mj-ea"/>
                <a:cs typeface="DecoType Naskh Extensions" panose="02010400000000000000" pitchFamily="2" charset="-78"/>
              </a:rPr>
              <a:t>صلاح الحجري</a:t>
            </a:r>
            <a:endParaRPr lang="en-US" sz="6600" dirty="0">
              <a:ln>
                <a:solidFill>
                  <a:srgbClr val="DE9CD8"/>
                </a:solidFill>
              </a:ln>
              <a:solidFill>
                <a:srgbClr val="A60413"/>
              </a:solidFill>
              <a:latin typeface="+mj-lt"/>
              <a:ea typeface="+mj-ea"/>
              <a:cs typeface="DecoType Naskh Extension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168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65B5577-A9DB-4B69-86DF-D52AAA572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2" name="عنوان 1">
            <a:extLst>
              <a:ext uri="{FF2B5EF4-FFF2-40B4-BE49-F238E27FC236}">
                <a16:creationId xmlns:a16="http://schemas.microsoft.com/office/drawing/2014/main" id="{51D40793-3152-4DF5-8D29-9CB656DE8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3808" y="0"/>
            <a:ext cx="3762375" cy="442913"/>
          </a:xfrm>
          <a:noFill/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OM" sz="2000" dirty="0"/>
              <a:t>اكتشف الأسماك الهاربة وارسمها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1226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2">
            <a:extLst>
              <a:ext uri="{FF2B5EF4-FFF2-40B4-BE49-F238E27FC236}">
                <a16:creationId xmlns:a16="http://schemas.microsoft.com/office/drawing/2014/main" id="{5B9E8BA5-F075-4460-AAF4-897A5AD78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482826"/>
              </p:ext>
            </p:extLst>
          </p:nvPr>
        </p:nvGraphicFramePr>
        <p:xfrm>
          <a:off x="19504" y="0"/>
          <a:ext cx="12145743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9527">
                  <a:extLst>
                    <a:ext uri="{9D8B030D-6E8A-4147-A177-3AD203B41FA5}">
                      <a16:colId xmlns:a16="http://schemas.microsoft.com/office/drawing/2014/main" val="431566317"/>
                    </a:ext>
                  </a:extLst>
                </a:gridCol>
                <a:gridCol w="1349527">
                  <a:extLst>
                    <a:ext uri="{9D8B030D-6E8A-4147-A177-3AD203B41FA5}">
                      <a16:colId xmlns:a16="http://schemas.microsoft.com/office/drawing/2014/main" val="1508086031"/>
                    </a:ext>
                  </a:extLst>
                </a:gridCol>
                <a:gridCol w="1349527">
                  <a:extLst>
                    <a:ext uri="{9D8B030D-6E8A-4147-A177-3AD203B41FA5}">
                      <a16:colId xmlns:a16="http://schemas.microsoft.com/office/drawing/2014/main" val="3787595059"/>
                    </a:ext>
                  </a:extLst>
                </a:gridCol>
                <a:gridCol w="1349527">
                  <a:extLst>
                    <a:ext uri="{9D8B030D-6E8A-4147-A177-3AD203B41FA5}">
                      <a16:colId xmlns:a16="http://schemas.microsoft.com/office/drawing/2014/main" val="1409004146"/>
                    </a:ext>
                  </a:extLst>
                </a:gridCol>
                <a:gridCol w="1349527">
                  <a:extLst>
                    <a:ext uri="{9D8B030D-6E8A-4147-A177-3AD203B41FA5}">
                      <a16:colId xmlns:a16="http://schemas.microsoft.com/office/drawing/2014/main" val="1897148598"/>
                    </a:ext>
                  </a:extLst>
                </a:gridCol>
                <a:gridCol w="1349527">
                  <a:extLst>
                    <a:ext uri="{9D8B030D-6E8A-4147-A177-3AD203B41FA5}">
                      <a16:colId xmlns:a16="http://schemas.microsoft.com/office/drawing/2014/main" val="2207803615"/>
                    </a:ext>
                  </a:extLst>
                </a:gridCol>
                <a:gridCol w="1349527">
                  <a:extLst>
                    <a:ext uri="{9D8B030D-6E8A-4147-A177-3AD203B41FA5}">
                      <a16:colId xmlns:a16="http://schemas.microsoft.com/office/drawing/2014/main" val="1924144950"/>
                    </a:ext>
                  </a:extLst>
                </a:gridCol>
                <a:gridCol w="1349527">
                  <a:extLst>
                    <a:ext uri="{9D8B030D-6E8A-4147-A177-3AD203B41FA5}">
                      <a16:colId xmlns:a16="http://schemas.microsoft.com/office/drawing/2014/main" val="3948338371"/>
                    </a:ext>
                  </a:extLst>
                </a:gridCol>
                <a:gridCol w="1349527">
                  <a:extLst>
                    <a:ext uri="{9D8B030D-6E8A-4147-A177-3AD203B41FA5}">
                      <a16:colId xmlns:a16="http://schemas.microsoft.com/office/drawing/2014/main" val="6592635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7223508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3170888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649914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210934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9519504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75109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ar-OM" sz="1600" b="1" dirty="0"/>
                        <a:t>نلصق هذه الورقة على ورق مقوى ثم نقصها 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590864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2">
                        <a:extLst>
                          <a:ext uri="{96DAC541-7B7A-43D3-8B79-37D633B846F1}">
                            <asvg:svgBlip xmlns:asvg="http://schemas.microsoft.com/office/drawing/2016/SVG/main" r:embed="rId3"/>
                          </a:ext>
                        </a:extLst>
                      </a:blip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2196816"/>
                  </a:ext>
                </a:extLst>
              </a:tr>
            </a:tbl>
          </a:graphicData>
        </a:graphic>
      </p:graphicFrame>
      <p:sp>
        <p:nvSpPr>
          <p:cNvPr id="5" name="شكل حر: شكل 4">
            <a:extLst>
              <a:ext uri="{FF2B5EF4-FFF2-40B4-BE49-F238E27FC236}">
                <a16:creationId xmlns:a16="http://schemas.microsoft.com/office/drawing/2014/main" id="{2E49436F-E502-4191-98A9-AF4F6561AE17}"/>
              </a:ext>
            </a:extLst>
          </p:cNvPr>
          <p:cNvSpPr/>
          <p:nvPr/>
        </p:nvSpPr>
        <p:spPr>
          <a:xfrm>
            <a:off x="-3745" y="2153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CC00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خَسَفَ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شكل حر: شكل 5">
            <a:extLst>
              <a:ext uri="{FF2B5EF4-FFF2-40B4-BE49-F238E27FC236}">
                <a16:creationId xmlns:a16="http://schemas.microsoft.com/office/drawing/2014/main" id="{942EC4E3-BF06-41E8-B134-6718A38B4852}"/>
              </a:ext>
            </a:extLst>
          </p:cNvPr>
          <p:cNvSpPr/>
          <p:nvPr/>
        </p:nvSpPr>
        <p:spPr>
          <a:xfrm>
            <a:off x="1408188" y="-114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CC00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خَلَقَ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شكل حر: شكل 6">
            <a:extLst>
              <a:ext uri="{FF2B5EF4-FFF2-40B4-BE49-F238E27FC236}">
                <a16:creationId xmlns:a16="http://schemas.microsoft.com/office/drawing/2014/main" id="{06AD08F8-2B8D-49B6-B86D-CE91941461B4}"/>
              </a:ext>
            </a:extLst>
          </p:cNvPr>
          <p:cNvSpPr/>
          <p:nvPr/>
        </p:nvSpPr>
        <p:spPr>
          <a:xfrm>
            <a:off x="2717653" y="-676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CC00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خَلَطَ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A66EF33A-FEC5-4FF3-9BBF-B64C2D3B21B6}"/>
              </a:ext>
            </a:extLst>
          </p:cNvPr>
          <p:cNvSpPr/>
          <p:nvPr/>
        </p:nvSpPr>
        <p:spPr>
          <a:xfrm>
            <a:off x="817" y="604509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400" b="1" kern="120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يَنَعَ</a:t>
            </a:r>
            <a:endParaRPr lang="en-US" sz="4400" b="1" kern="120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شكل حر: شكل 8">
            <a:extLst>
              <a:ext uri="{FF2B5EF4-FFF2-40B4-BE49-F238E27FC236}">
                <a16:creationId xmlns:a16="http://schemas.microsoft.com/office/drawing/2014/main" id="{0AA3AF38-1FC6-40B4-A4AB-1623E061B63E}"/>
              </a:ext>
            </a:extLst>
          </p:cNvPr>
          <p:cNvSpPr/>
          <p:nvPr/>
        </p:nvSpPr>
        <p:spPr>
          <a:xfrm>
            <a:off x="-4601" y="514378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400" b="1" kern="12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بَسَطَ</a:t>
            </a:r>
            <a:endParaRPr lang="en-US" sz="4400" b="1" kern="1200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F04212B5-B7D4-48DB-8CD2-962D1F4EF545}"/>
              </a:ext>
            </a:extLst>
          </p:cNvPr>
          <p:cNvSpPr/>
          <p:nvPr/>
        </p:nvSpPr>
        <p:spPr>
          <a:xfrm>
            <a:off x="5450867" y="83260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B8E8C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400" b="1" kern="12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فَعَلَ</a:t>
            </a:r>
            <a:endParaRPr lang="en-US" sz="4400" b="1" kern="1200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شكل حر: شكل 10">
            <a:extLst>
              <a:ext uri="{FF2B5EF4-FFF2-40B4-BE49-F238E27FC236}">
                <a16:creationId xmlns:a16="http://schemas.microsoft.com/office/drawing/2014/main" id="{B5642939-5FBD-41DE-9E4E-4F999CD9ACDF}"/>
              </a:ext>
            </a:extLst>
          </p:cNvPr>
          <p:cNvSpPr/>
          <p:nvPr/>
        </p:nvSpPr>
        <p:spPr>
          <a:xfrm>
            <a:off x="8116911" y="-888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بَلَغَ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شكل حر: شكل 11">
            <a:extLst>
              <a:ext uri="{FF2B5EF4-FFF2-40B4-BE49-F238E27FC236}">
                <a16:creationId xmlns:a16="http://schemas.microsoft.com/office/drawing/2014/main" id="{F27E30A9-03B8-4D21-8FDE-702575FF0C3F}"/>
              </a:ext>
            </a:extLst>
          </p:cNvPr>
          <p:cNvSpPr/>
          <p:nvPr/>
        </p:nvSpPr>
        <p:spPr>
          <a:xfrm>
            <a:off x="-24288" y="863016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حَلَبَ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شكل حر: شكل 12">
            <a:extLst>
              <a:ext uri="{FF2B5EF4-FFF2-40B4-BE49-F238E27FC236}">
                <a16:creationId xmlns:a16="http://schemas.microsoft.com/office/drawing/2014/main" id="{C63EF84B-0951-4166-B356-CEBF81AE8EFD}"/>
              </a:ext>
            </a:extLst>
          </p:cNvPr>
          <p:cNvSpPr/>
          <p:nvPr/>
        </p:nvSpPr>
        <p:spPr>
          <a:xfrm>
            <a:off x="4064646" y="-395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CC00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شكل حر: شكل 13">
            <a:extLst>
              <a:ext uri="{FF2B5EF4-FFF2-40B4-BE49-F238E27FC236}">
                <a16:creationId xmlns:a16="http://schemas.microsoft.com/office/drawing/2014/main" id="{0E6A586C-A8E9-426E-9100-66764AD6F215}"/>
              </a:ext>
            </a:extLst>
          </p:cNvPr>
          <p:cNvSpPr/>
          <p:nvPr/>
        </p:nvSpPr>
        <p:spPr>
          <a:xfrm>
            <a:off x="5421257" y="-676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CC00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حَضَرَ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شكل حر: شكل 14">
            <a:extLst>
              <a:ext uri="{FF2B5EF4-FFF2-40B4-BE49-F238E27FC236}">
                <a16:creationId xmlns:a16="http://schemas.microsoft.com/office/drawing/2014/main" id="{9065EF95-151C-4FAD-B100-CB23074F5DC8}"/>
              </a:ext>
            </a:extLst>
          </p:cNvPr>
          <p:cNvSpPr/>
          <p:nvPr/>
        </p:nvSpPr>
        <p:spPr>
          <a:xfrm>
            <a:off x="1371998" y="841484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B8E8C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جَمَعَ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شكل حر: شكل 15">
            <a:extLst>
              <a:ext uri="{FF2B5EF4-FFF2-40B4-BE49-F238E27FC236}">
                <a16:creationId xmlns:a16="http://schemas.microsoft.com/office/drawing/2014/main" id="{872DDFB4-2E75-47A2-AB1C-8B3E96DB73FD}"/>
              </a:ext>
            </a:extLst>
          </p:cNvPr>
          <p:cNvSpPr/>
          <p:nvPr/>
        </p:nvSpPr>
        <p:spPr>
          <a:xfrm>
            <a:off x="4073175" y="83260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B8E8C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جَمَلَ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شكل حر: شكل 16">
            <a:extLst>
              <a:ext uri="{FF2B5EF4-FFF2-40B4-BE49-F238E27FC236}">
                <a16:creationId xmlns:a16="http://schemas.microsoft.com/office/drawing/2014/main" id="{1F3FB757-F0C9-4122-AAAA-8C46BFFAED64}"/>
              </a:ext>
            </a:extLst>
          </p:cNvPr>
          <p:cNvSpPr/>
          <p:nvPr/>
        </p:nvSpPr>
        <p:spPr>
          <a:xfrm>
            <a:off x="6773938" y="1696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حَلَقَ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5AE940C5-3FFA-41FC-AB11-3928436520FE}"/>
              </a:ext>
            </a:extLst>
          </p:cNvPr>
          <p:cNvSpPr/>
          <p:nvPr/>
        </p:nvSpPr>
        <p:spPr>
          <a:xfrm>
            <a:off x="6702248" y="2560477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66FF9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جَهَرَ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شكل حر: شكل 18">
            <a:extLst>
              <a:ext uri="{FF2B5EF4-FFF2-40B4-BE49-F238E27FC236}">
                <a16:creationId xmlns:a16="http://schemas.microsoft.com/office/drawing/2014/main" id="{3CAA2F76-6BC7-4428-91AC-6A193EB8625F}"/>
              </a:ext>
            </a:extLst>
          </p:cNvPr>
          <p:cNvSpPr/>
          <p:nvPr/>
        </p:nvSpPr>
        <p:spPr>
          <a:xfrm>
            <a:off x="-24288" y="1702650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حَكَمَ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شكل حر: شكل 19">
            <a:extLst>
              <a:ext uri="{FF2B5EF4-FFF2-40B4-BE49-F238E27FC236}">
                <a16:creationId xmlns:a16="http://schemas.microsoft.com/office/drawing/2014/main" id="{155F05EF-8D3F-4583-9DEE-48EDB126B216}"/>
              </a:ext>
            </a:extLst>
          </p:cNvPr>
          <p:cNvSpPr/>
          <p:nvPr/>
        </p:nvSpPr>
        <p:spPr>
          <a:xfrm>
            <a:off x="1344132" y="4297238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400" b="1" kern="120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بَتَرَ</a:t>
            </a:r>
            <a:endParaRPr lang="en-US" sz="4400" b="1" kern="120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شكل حر: شكل 20">
            <a:extLst>
              <a:ext uri="{FF2B5EF4-FFF2-40B4-BE49-F238E27FC236}">
                <a16:creationId xmlns:a16="http://schemas.microsoft.com/office/drawing/2014/main" id="{4C59EEA3-C4CA-4E8B-B61D-011427C94AAB}"/>
              </a:ext>
            </a:extLst>
          </p:cNvPr>
          <p:cNvSpPr/>
          <p:nvPr/>
        </p:nvSpPr>
        <p:spPr>
          <a:xfrm>
            <a:off x="2725093" y="81148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B8E8C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جَنَحَ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شكل حر: شكل 21">
            <a:extLst>
              <a:ext uri="{FF2B5EF4-FFF2-40B4-BE49-F238E27FC236}">
                <a16:creationId xmlns:a16="http://schemas.microsoft.com/office/drawing/2014/main" id="{85D93704-55E5-4CFC-8FCA-5A3D5C227C64}"/>
              </a:ext>
            </a:extLst>
          </p:cNvPr>
          <p:cNvSpPr/>
          <p:nvPr/>
        </p:nvSpPr>
        <p:spPr>
          <a:xfrm>
            <a:off x="4084782" y="1698950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0033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حَمَلَ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شكل حر: شكل 22">
            <a:extLst>
              <a:ext uri="{FF2B5EF4-FFF2-40B4-BE49-F238E27FC236}">
                <a16:creationId xmlns:a16="http://schemas.microsoft.com/office/drawing/2014/main" id="{DF829A4F-185D-40B3-B33A-7909D271D0CE}"/>
              </a:ext>
            </a:extLst>
          </p:cNvPr>
          <p:cNvSpPr/>
          <p:nvPr/>
        </p:nvSpPr>
        <p:spPr>
          <a:xfrm>
            <a:off x="9463904" y="-676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سَكَبَ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شكل حر: شكل 23">
            <a:extLst>
              <a:ext uri="{FF2B5EF4-FFF2-40B4-BE49-F238E27FC236}">
                <a16:creationId xmlns:a16="http://schemas.microsoft.com/office/drawing/2014/main" id="{32BFC0F6-BE4A-4578-9D52-8353FD9CC7FE}"/>
              </a:ext>
            </a:extLst>
          </p:cNvPr>
          <p:cNvSpPr/>
          <p:nvPr/>
        </p:nvSpPr>
        <p:spPr>
          <a:xfrm>
            <a:off x="5406760" y="1695706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0033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سَحَلَ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شكل حر: شكل 24">
            <a:extLst>
              <a:ext uri="{FF2B5EF4-FFF2-40B4-BE49-F238E27FC236}">
                <a16:creationId xmlns:a16="http://schemas.microsoft.com/office/drawing/2014/main" id="{DDEAA32D-1336-439C-9958-4D390AB684C0}"/>
              </a:ext>
            </a:extLst>
          </p:cNvPr>
          <p:cNvSpPr/>
          <p:nvPr/>
        </p:nvSpPr>
        <p:spPr>
          <a:xfrm>
            <a:off x="6734705" y="3443016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66FF9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سَحَبَ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شكل حر: شكل 25">
            <a:extLst>
              <a:ext uri="{FF2B5EF4-FFF2-40B4-BE49-F238E27FC236}">
                <a16:creationId xmlns:a16="http://schemas.microsoft.com/office/drawing/2014/main" id="{707F6B9A-64D3-49CB-B13C-E558B357D27E}"/>
              </a:ext>
            </a:extLst>
          </p:cNvPr>
          <p:cNvSpPr/>
          <p:nvPr/>
        </p:nvSpPr>
        <p:spPr>
          <a:xfrm>
            <a:off x="19307" y="2553370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شكل حر: شكل 26">
            <a:extLst>
              <a:ext uri="{FF2B5EF4-FFF2-40B4-BE49-F238E27FC236}">
                <a16:creationId xmlns:a16="http://schemas.microsoft.com/office/drawing/2014/main" id="{9D614587-6127-4E89-B5EF-8019BDEC6EBE}"/>
              </a:ext>
            </a:extLst>
          </p:cNvPr>
          <p:cNvSpPr/>
          <p:nvPr/>
        </p:nvSpPr>
        <p:spPr>
          <a:xfrm>
            <a:off x="1300668" y="5992031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400" b="1" kern="12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نَطَقَ</a:t>
            </a:r>
            <a:endParaRPr lang="en-US" sz="4400" b="1" kern="1200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شكل حر: شكل 27">
            <a:extLst>
              <a:ext uri="{FF2B5EF4-FFF2-40B4-BE49-F238E27FC236}">
                <a16:creationId xmlns:a16="http://schemas.microsoft.com/office/drawing/2014/main" id="{1668677D-887D-49F8-B886-F6BD5A39D2CD}"/>
              </a:ext>
            </a:extLst>
          </p:cNvPr>
          <p:cNvSpPr/>
          <p:nvPr/>
        </p:nvSpPr>
        <p:spPr>
          <a:xfrm>
            <a:off x="6773939" y="83747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B8E8C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نَصَحَ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شكل حر: شكل 28">
            <a:extLst>
              <a:ext uri="{FF2B5EF4-FFF2-40B4-BE49-F238E27FC236}">
                <a16:creationId xmlns:a16="http://schemas.microsoft.com/office/drawing/2014/main" id="{D82695BD-48B1-4968-84B0-62B636798B4E}"/>
              </a:ext>
            </a:extLst>
          </p:cNvPr>
          <p:cNvSpPr/>
          <p:nvPr/>
        </p:nvSpPr>
        <p:spPr>
          <a:xfrm>
            <a:off x="10784145" y="0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سَحَرَ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شكل حر: شكل 29">
            <a:extLst>
              <a:ext uri="{FF2B5EF4-FFF2-40B4-BE49-F238E27FC236}">
                <a16:creationId xmlns:a16="http://schemas.microsoft.com/office/drawing/2014/main" id="{A1B9F708-E50D-44C4-B0FD-82AF7305255E}"/>
              </a:ext>
            </a:extLst>
          </p:cNvPr>
          <p:cNvSpPr/>
          <p:nvPr/>
        </p:nvSpPr>
        <p:spPr>
          <a:xfrm>
            <a:off x="2711741" y="1667321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0033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400" b="1" kern="12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غَفَرَ</a:t>
            </a:r>
            <a:endParaRPr lang="en-US" sz="4400" b="1" kern="1200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شكل حر: شكل 30">
            <a:extLst>
              <a:ext uri="{FF2B5EF4-FFF2-40B4-BE49-F238E27FC236}">
                <a16:creationId xmlns:a16="http://schemas.microsoft.com/office/drawing/2014/main" id="{CD8B8DD2-B6A0-4132-94D1-E565B85AF44E}"/>
              </a:ext>
            </a:extLst>
          </p:cNvPr>
          <p:cNvSpPr/>
          <p:nvPr/>
        </p:nvSpPr>
        <p:spPr>
          <a:xfrm>
            <a:off x="6729970" y="512728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00B0F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كَسَبَ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شكل حر: شكل 31">
            <a:extLst>
              <a:ext uri="{FF2B5EF4-FFF2-40B4-BE49-F238E27FC236}">
                <a16:creationId xmlns:a16="http://schemas.microsoft.com/office/drawing/2014/main" id="{89853794-7733-4B1B-A755-82D1E291A9D7}"/>
              </a:ext>
            </a:extLst>
          </p:cNvPr>
          <p:cNvSpPr/>
          <p:nvPr/>
        </p:nvSpPr>
        <p:spPr>
          <a:xfrm>
            <a:off x="6723030" y="6003063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00B0F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مَكَثَ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شكل حر: شكل 32">
            <a:extLst>
              <a:ext uri="{FF2B5EF4-FFF2-40B4-BE49-F238E27FC236}">
                <a16:creationId xmlns:a16="http://schemas.microsoft.com/office/drawing/2014/main" id="{5C362F37-65CE-4F1C-825B-FD79EE87C297}"/>
              </a:ext>
            </a:extLst>
          </p:cNvPr>
          <p:cNvSpPr/>
          <p:nvPr/>
        </p:nvSpPr>
        <p:spPr>
          <a:xfrm>
            <a:off x="-10584" y="3423430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نَظَرَ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شكل حر: شكل 33">
            <a:extLst>
              <a:ext uri="{FF2B5EF4-FFF2-40B4-BE49-F238E27FC236}">
                <a16:creationId xmlns:a16="http://schemas.microsoft.com/office/drawing/2014/main" id="{AD81F20D-BB8A-414B-A6E7-06E02D2F41F3}"/>
              </a:ext>
            </a:extLst>
          </p:cNvPr>
          <p:cNvSpPr/>
          <p:nvPr/>
        </p:nvSpPr>
        <p:spPr>
          <a:xfrm>
            <a:off x="1358245" y="5133661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400" b="1" kern="120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نَطَحَ</a:t>
            </a:r>
            <a:endParaRPr lang="en-US" sz="4400" b="1" kern="120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شكل حر: شكل 34">
            <a:extLst>
              <a:ext uri="{FF2B5EF4-FFF2-40B4-BE49-F238E27FC236}">
                <a16:creationId xmlns:a16="http://schemas.microsoft.com/office/drawing/2014/main" id="{10FAC6DE-7109-4A14-A193-E5CC8A508A9C}"/>
              </a:ext>
            </a:extLst>
          </p:cNvPr>
          <p:cNvSpPr/>
          <p:nvPr/>
        </p:nvSpPr>
        <p:spPr>
          <a:xfrm>
            <a:off x="10790651" y="856097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فَتَقَ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شكل حر: شكل 35">
            <a:extLst>
              <a:ext uri="{FF2B5EF4-FFF2-40B4-BE49-F238E27FC236}">
                <a16:creationId xmlns:a16="http://schemas.microsoft.com/office/drawing/2014/main" id="{99A131B1-D6DA-4BE1-8714-DAAC04D0651C}"/>
              </a:ext>
            </a:extLst>
          </p:cNvPr>
          <p:cNvSpPr/>
          <p:nvPr/>
        </p:nvSpPr>
        <p:spPr>
          <a:xfrm>
            <a:off x="8103075" y="1704068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فَسَقَ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شكل حر: شكل 36">
            <a:extLst>
              <a:ext uri="{FF2B5EF4-FFF2-40B4-BE49-F238E27FC236}">
                <a16:creationId xmlns:a16="http://schemas.microsoft.com/office/drawing/2014/main" id="{77D0FF5C-4B68-478B-9C82-F4A27789D534}"/>
              </a:ext>
            </a:extLst>
          </p:cNvPr>
          <p:cNvSpPr/>
          <p:nvPr/>
        </p:nvSpPr>
        <p:spPr>
          <a:xfrm>
            <a:off x="6753155" y="4327290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00B0F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عَبَدَ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شكل حر: شكل 37">
            <a:extLst>
              <a:ext uri="{FF2B5EF4-FFF2-40B4-BE49-F238E27FC236}">
                <a16:creationId xmlns:a16="http://schemas.microsoft.com/office/drawing/2014/main" id="{9FB639B7-EB02-4919-A7F9-3371324B3E6C}"/>
              </a:ext>
            </a:extLst>
          </p:cNvPr>
          <p:cNvSpPr/>
          <p:nvPr/>
        </p:nvSpPr>
        <p:spPr>
          <a:xfrm>
            <a:off x="8110508" y="259588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66FF9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يَنَعَ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شكل حر: شكل 38">
            <a:extLst>
              <a:ext uri="{FF2B5EF4-FFF2-40B4-BE49-F238E27FC236}">
                <a16:creationId xmlns:a16="http://schemas.microsoft.com/office/drawing/2014/main" id="{5D8EC0AE-CECE-4B17-92E8-8F0BF513E4A3}"/>
              </a:ext>
            </a:extLst>
          </p:cNvPr>
          <p:cNvSpPr/>
          <p:nvPr/>
        </p:nvSpPr>
        <p:spPr>
          <a:xfrm>
            <a:off x="10822692" y="2544134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A60413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يَبَسَ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شكل حر: شكل 39">
            <a:extLst>
              <a:ext uri="{FF2B5EF4-FFF2-40B4-BE49-F238E27FC236}">
                <a16:creationId xmlns:a16="http://schemas.microsoft.com/office/drawing/2014/main" id="{3248E15C-FDF5-42E9-B6FC-D9C9D728346C}"/>
              </a:ext>
            </a:extLst>
          </p:cNvPr>
          <p:cNvSpPr/>
          <p:nvPr/>
        </p:nvSpPr>
        <p:spPr>
          <a:xfrm>
            <a:off x="0" y="4243724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سَكَبَ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شكل حر: شكل 41">
            <a:extLst>
              <a:ext uri="{FF2B5EF4-FFF2-40B4-BE49-F238E27FC236}">
                <a16:creationId xmlns:a16="http://schemas.microsoft.com/office/drawing/2014/main" id="{CC080DCF-449A-486B-8E93-A051F72C68C9}"/>
              </a:ext>
            </a:extLst>
          </p:cNvPr>
          <p:cNvSpPr/>
          <p:nvPr/>
        </p:nvSpPr>
        <p:spPr>
          <a:xfrm>
            <a:off x="1355934" y="1691548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0033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بَطَنَ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شكل حر: شكل 42">
            <a:extLst>
              <a:ext uri="{FF2B5EF4-FFF2-40B4-BE49-F238E27FC236}">
                <a16:creationId xmlns:a16="http://schemas.microsoft.com/office/drawing/2014/main" id="{3E0A81B1-65EE-44FE-A1F0-D2041BD0A226}"/>
              </a:ext>
            </a:extLst>
          </p:cNvPr>
          <p:cNvSpPr/>
          <p:nvPr/>
        </p:nvSpPr>
        <p:spPr>
          <a:xfrm>
            <a:off x="8105582" y="86120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حَصَدَ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شكل حر: شكل 43">
            <a:extLst>
              <a:ext uri="{FF2B5EF4-FFF2-40B4-BE49-F238E27FC236}">
                <a16:creationId xmlns:a16="http://schemas.microsoft.com/office/drawing/2014/main" id="{C97FF6CC-155D-405F-8FD4-5E15F6111592}"/>
              </a:ext>
            </a:extLst>
          </p:cNvPr>
          <p:cNvSpPr/>
          <p:nvPr/>
        </p:nvSpPr>
        <p:spPr>
          <a:xfrm>
            <a:off x="8110507" y="346251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66FF9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بَعَثَ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شكل حر: شكل 44">
            <a:extLst>
              <a:ext uri="{FF2B5EF4-FFF2-40B4-BE49-F238E27FC236}">
                <a16:creationId xmlns:a16="http://schemas.microsoft.com/office/drawing/2014/main" id="{DFF6ED1F-18EB-474D-98A1-1384D3510CD7}"/>
              </a:ext>
            </a:extLst>
          </p:cNvPr>
          <p:cNvSpPr/>
          <p:nvPr/>
        </p:nvSpPr>
        <p:spPr>
          <a:xfrm>
            <a:off x="9458400" y="2593488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66FF9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سَكَنَ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شكل حر: شكل 45">
            <a:extLst>
              <a:ext uri="{FF2B5EF4-FFF2-40B4-BE49-F238E27FC236}">
                <a16:creationId xmlns:a16="http://schemas.microsoft.com/office/drawing/2014/main" id="{025ECB72-A6F4-4CB5-92AF-69C1AFC087B5}"/>
              </a:ext>
            </a:extLst>
          </p:cNvPr>
          <p:cNvSpPr/>
          <p:nvPr/>
        </p:nvSpPr>
        <p:spPr>
          <a:xfrm>
            <a:off x="9453120" y="3401808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A60413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نَفَرَ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7" name="شكل حر: شكل 46">
            <a:extLst>
              <a:ext uri="{FF2B5EF4-FFF2-40B4-BE49-F238E27FC236}">
                <a16:creationId xmlns:a16="http://schemas.microsoft.com/office/drawing/2014/main" id="{980B900B-7502-4230-9F72-F59776DF62D9}"/>
              </a:ext>
            </a:extLst>
          </p:cNvPr>
          <p:cNvSpPr/>
          <p:nvPr/>
        </p:nvSpPr>
        <p:spPr>
          <a:xfrm>
            <a:off x="10810155" y="170770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طَحَنَ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شكل حر: شكل 47">
            <a:extLst>
              <a:ext uri="{FF2B5EF4-FFF2-40B4-BE49-F238E27FC236}">
                <a16:creationId xmlns:a16="http://schemas.microsoft.com/office/drawing/2014/main" id="{1863C772-B0ED-432B-8883-22B2E28EF3B9}"/>
              </a:ext>
            </a:extLst>
          </p:cNvPr>
          <p:cNvSpPr/>
          <p:nvPr/>
        </p:nvSpPr>
        <p:spPr>
          <a:xfrm>
            <a:off x="9479182" y="174246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نَهَشَ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9" name="شكل حر: شكل 48">
            <a:extLst>
              <a:ext uri="{FF2B5EF4-FFF2-40B4-BE49-F238E27FC236}">
                <a16:creationId xmlns:a16="http://schemas.microsoft.com/office/drawing/2014/main" id="{AAEBD52C-63EC-4253-990D-926D6ABCBEA8}"/>
              </a:ext>
            </a:extLst>
          </p:cNvPr>
          <p:cNvSpPr/>
          <p:nvPr/>
        </p:nvSpPr>
        <p:spPr>
          <a:xfrm>
            <a:off x="9446605" y="85161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SA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حَبَسَ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شكل حر: شكل 49">
            <a:extLst>
              <a:ext uri="{FF2B5EF4-FFF2-40B4-BE49-F238E27FC236}">
                <a16:creationId xmlns:a16="http://schemas.microsoft.com/office/drawing/2014/main" id="{82F405C6-19E1-4DE6-8FFC-9C2646FD8DB6}"/>
              </a:ext>
            </a:extLst>
          </p:cNvPr>
          <p:cNvSpPr/>
          <p:nvPr/>
        </p:nvSpPr>
        <p:spPr>
          <a:xfrm>
            <a:off x="6746331" y="1710833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0033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شكل حر: شكل 50">
            <a:extLst>
              <a:ext uri="{FF2B5EF4-FFF2-40B4-BE49-F238E27FC236}">
                <a16:creationId xmlns:a16="http://schemas.microsoft.com/office/drawing/2014/main" id="{2C7E6BCE-2CA1-4FA3-A8A2-B6640BD0065A}"/>
              </a:ext>
            </a:extLst>
          </p:cNvPr>
          <p:cNvSpPr/>
          <p:nvPr/>
        </p:nvSpPr>
        <p:spPr>
          <a:xfrm>
            <a:off x="1389135" y="2587944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شَرَعَ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2" name="شكل حر: شكل 51">
            <a:extLst>
              <a:ext uri="{FF2B5EF4-FFF2-40B4-BE49-F238E27FC236}">
                <a16:creationId xmlns:a16="http://schemas.microsoft.com/office/drawing/2014/main" id="{1D9A737A-0FE3-48FF-B706-92F80E647213}"/>
              </a:ext>
            </a:extLst>
          </p:cNvPr>
          <p:cNvSpPr/>
          <p:nvPr/>
        </p:nvSpPr>
        <p:spPr>
          <a:xfrm>
            <a:off x="2698600" y="2603106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مَنَعَ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3" name="شكل حر: شكل 52">
            <a:extLst>
              <a:ext uri="{FF2B5EF4-FFF2-40B4-BE49-F238E27FC236}">
                <a16:creationId xmlns:a16="http://schemas.microsoft.com/office/drawing/2014/main" id="{2A07A9BF-7171-4198-8646-B03D4AD15A3E}"/>
              </a:ext>
            </a:extLst>
          </p:cNvPr>
          <p:cNvSpPr/>
          <p:nvPr/>
        </p:nvSpPr>
        <p:spPr>
          <a:xfrm>
            <a:off x="5431814" y="3442473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688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OM" sz="4400" b="1" kern="12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بَلَعَ</a:t>
            </a:r>
            <a:endParaRPr lang="en-US" sz="4400" b="1" kern="1200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4" name="شكل حر: شكل 53">
            <a:extLst>
              <a:ext uri="{FF2B5EF4-FFF2-40B4-BE49-F238E27FC236}">
                <a16:creationId xmlns:a16="http://schemas.microsoft.com/office/drawing/2014/main" id="{B4F5BCC1-047E-4B5F-BA6C-F1E1E963B9FC}"/>
              </a:ext>
            </a:extLst>
          </p:cNvPr>
          <p:cNvSpPr/>
          <p:nvPr/>
        </p:nvSpPr>
        <p:spPr>
          <a:xfrm>
            <a:off x="4045593" y="2605916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أخَذَ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5" name="شكل حر: شكل 54">
            <a:extLst>
              <a:ext uri="{FF2B5EF4-FFF2-40B4-BE49-F238E27FC236}">
                <a16:creationId xmlns:a16="http://schemas.microsoft.com/office/drawing/2014/main" id="{4C6FC071-46F4-4D2F-999F-FA6CF19B1A57}"/>
              </a:ext>
            </a:extLst>
          </p:cNvPr>
          <p:cNvSpPr/>
          <p:nvPr/>
        </p:nvSpPr>
        <p:spPr>
          <a:xfrm>
            <a:off x="5402204" y="2603106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شَحَبَ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" name="شكل حر: شكل 55">
            <a:extLst>
              <a:ext uri="{FF2B5EF4-FFF2-40B4-BE49-F238E27FC236}">
                <a16:creationId xmlns:a16="http://schemas.microsoft.com/office/drawing/2014/main" id="{FA7ED825-2811-4239-873D-DCF951133199}"/>
              </a:ext>
            </a:extLst>
          </p:cNvPr>
          <p:cNvSpPr/>
          <p:nvPr/>
        </p:nvSpPr>
        <p:spPr>
          <a:xfrm>
            <a:off x="1352945" y="345135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طَبَعَ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7" name="شكل حر: شكل 56">
            <a:extLst>
              <a:ext uri="{FF2B5EF4-FFF2-40B4-BE49-F238E27FC236}">
                <a16:creationId xmlns:a16="http://schemas.microsoft.com/office/drawing/2014/main" id="{ACB7843B-CA0D-44BD-A2E9-D27A6D5D4C7C}"/>
              </a:ext>
            </a:extLst>
          </p:cNvPr>
          <p:cNvSpPr/>
          <p:nvPr/>
        </p:nvSpPr>
        <p:spPr>
          <a:xfrm>
            <a:off x="4054122" y="3442473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688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كَحَلَ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شكل حر: شكل 57">
            <a:extLst>
              <a:ext uri="{FF2B5EF4-FFF2-40B4-BE49-F238E27FC236}">
                <a16:creationId xmlns:a16="http://schemas.microsoft.com/office/drawing/2014/main" id="{7D49BF1F-FA3A-49FF-9EF7-F66E3FD48DA6}"/>
              </a:ext>
            </a:extLst>
          </p:cNvPr>
          <p:cNvSpPr/>
          <p:nvPr/>
        </p:nvSpPr>
        <p:spPr>
          <a:xfrm>
            <a:off x="2706040" y="3421356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688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لَمَحَ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9" name="شكل حر: شكل 58">
            <a:extLst>
              <a:ext uri="{FF2B5EF4-FFF2-40B4-BE49-F238E27FC236}">
                <a16:creationId xmlns:a16="http://schemas.microsoft.com/office/drawing/2014/main" id="{68C75DB1-A785-4AE9-9043-C489DFAA6025}"/>
              </a:ext>
            </a:extLst>
          </p:cNvPr>
          <p:cNvSpPr/>
          <p:nvPr/>
        </p:nvSpPr>
        <p:spPr>
          <a:xfrm>
            <a:off x="4065729" y="4308821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688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طَهَرَ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0" name="شكل حر: شكل 59">
            <a:extLst>
              <a:ext uri="{FF2B5EF4-FFF2-40B4-BE49-F238E27FC236}">
                <a16:creationId xmlns:a16="http://schemas.microsoft.com/office/drawing/2014/main" id="{96121A94-BF0B-4251-ADD0-64A0A75BB156}"/>
              </a:ext>
            </a:extLst>
          </p:cNvPr>
          <p:cNvSpPr/>
          <p:nvPr/>
        </p:nvSpPr>
        <p:spPr>
          <a:xfrm>
            <a:off x="5387707" y="4305577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2D05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طَمَرَ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شكل حر: شكل 60">
            <a:extLst>
              <a:ext uri="{FF2B5EF4-FFF2-40B4-BE49-F238E27FC236}">
                <a16:creationId xmlns:a16="http://schemas.microsoft.com/office/drawing/2014/main" id="{0CF65420-AFB9-42C8-91A6-360823E60972}"/>
              </a:ext>
            </a:extLst>
          </p:cNvPr>
          <p:cNvSpPr/>
          <p:nvPr/>
        </p:nvSpPr>
        <p:spPr>
          <a:xfrm>
            <a:off x="2692264" y="4287433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688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هَرَبَ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2" name="شكل حر: شكل 61">
            <a:extLst>
              <a:ext uri="{FF2B5EF4-FFF2-40B4-BE49-F238E27FC236}">
                <a16:creationId xmlns:a16="http://schemas.microsoft.com/office/drawing/2014/main" id="{4B60ECE3-D527-4AF3-BAED-E00438AACAA6}"/>
              </a:ext>
            </a:extLst>
          </p:cNvPr>
          <p:cNvSpPr/>
          <p:nvPr/>
        </p:nvSpPr>
        <p:spPr>
          <a:xfrm>
            <a:off x="5456922" y="509506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00B0F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نَبَتَ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3" name="شكل حر: شكل 62">
            <a:extLst>
              <a:ext uri="{FF2B5EF4-FFF2-40B4-BE49-F238E27FC236}">
                <a16:creationId xmlns:a16="http://schemas.microsoft.com/office/drawing/2014/main" id="{2CEC7C67-6827-4F7A-9CBD-963B2BBB7651}"/>
              </a:ext>
            </a:extLst>
          </p:cNvPr>
          <p:cNvSpPr/>
          <p:nvPr/>
        </p:nvSpPr>
        <p:spPr>
          <a:xfrm>
            <a:off x="4120794" y="509506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2D05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بَسَمَ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" name="شكل حر: شكل 63">
            <a:extLst>
              <a:ext uri="{FF2B5EF4-FFF2-40B4-BE49-F238E27FC236}">
                <a16:creationId xmlns:a16="http://schemas.microsoft.com/office/drawing/2014/main" id="{888EA134-02FC-4F0D-B332-CC4B7530E33E}"/>
              </a:ext>
            </a:extLst>
          </p:cNvPr>
          <p:cNvSpPr/>
          <p:nvPr/>
        </p:nvSpPr>
        <p:spPr>
          <a:xfrm>
            <a:off x="2731148" y="507395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2D05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ضَحَكَ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5" name="شكل حر: شكل 64">
            <a:extLst>
              <a:ext uri="{FF2B5EF4-FFF2-40B4-BE49-F238E27FC236}">
                <a16:creationId xmlns:a16="http://schemas.microsoft.com/office/drawing/2014/main" id="{5F1AC5F9-3496-47EA-B453-9173195CAD20}"/>
              </a:ext>
            </a:extLst>
          </p:cNvPr>
          <p:cNvSpPr/>
          <p:nvPr/>
        </p:nvSpPr>
        <p:spPr>
          <a:xfrm>
            <a:off x="4111619" y="5961417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2D05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نَحَتَ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6" name="شكل حر: شكل 65">
            <a:extLst>
              <a:ext uri="{FF2B5EF4-FFF2-40B4-BE49-F238E27FC236}">
                <a16:creationId xmlns:a16="http://schemas.microsoft.com/office/drawing/2014/main" id="{0DCFEA4C-4649-44D1-BFFF-CF568F497708}"/>
              </a:ext>
            </a:extLst>
          </p:cNvPr>
          <p:cNvSpPr/>
          <p:nvPr/>
        </p:nvSpPr>
        <p:spPr>
          <a:xfrm>
            <a:off x="5433597" y="5958173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duotone>
                <a:prstClr val="black"/>
                <a:srgbClr val="00B0F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460" tIns="251460" rIns="251460" bIns="251460" numCol="1" spcCol="1270" anchor="ctr" anchorCtr="0">
            <a:noAutofit/>
          </a:bodyPr>
          <a:lstStyle/>
          <a:p>
            <a:pPr algn="ctr" defTabSz="293370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حَطَمَ</a:t>
            </a:r>
            <a:endParaRPr lang="en-US" sz="44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7" name="شكل حر: شكل 66">
            <a:extLst>
              <a:ext uri="{FF2B5EF4-FFF2-40B4-BE49-F238E27FC236}">
                <a16:creationId xmlns:a16="http://schemas.microsoft.com/office/drawing/2014/main" id="{63FF1045-1DB5-43D3-BBC2-A846758A310B}"/>
              </a:ext>
            </a:extLst>
          </p:cNvPr>
          <p:cNvSpPr/>
          <p:nvPr/>
        </p:nvSpPr>
        <p:spPr>
          <a:xfrm>
            <a:off x="2717372" y="594002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92D05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عَبَدَ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شكل حر: شكل 68">
            <a:extLst>
              <a:ext uri="{FF2B5EF4-FFF2-40B4-BE49-F238E27FC236}">
                <a16:creationId xmlns:a16="http://schemas.microsoft.com/office/drawing/2014/main" id="{374D7695-8ECF-4A49-B4CF-926A9181FC3E}"/>
              </a:ext>
            </a:extLst>
          </p:cNvPr>
          <p:cNvSpPr/>
          <p:nvPr/>
        </p:nvSpPr>
        <p:spPr>
          <a:xfrm>
            <a:off x="9421478" y="510934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ثَمَرَ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0" name="شكل حر: شكل 69">
            <a:extLst>
              <a:ext uri="{FF2B5EF4-FFF2-40B4-BE49-F238E27FC236}">
                <a16:creationId xmlns:a16="http://schemas.microsoft.com/office/drawing/2014/main" id="{A2F88508-0D03-4F5C-8A8E-0DC5683B9D27}"/>
              </a:ext>
            </a:extLst>
          </p:cNvPr>
          <p:cNvSpPr/>
          <p:nvPr/>
        </p:nvSpPr>
        <p:spPr>
          <a:xfrm>
            <a:off x="8073396" y="5088232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صَلَحَ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1" name="شكل حر: شكل 70">
            <a:extLst>
              <a:ext uri="{FF2B5EF4-FFF2-40B4-BE49-F238E27FC236}">
                <a16:creationId xmlns:a16="http://schemas.microsoft.com/office/drawing/2014/main" id="{21EAC49C-850D-4B2A-9669-0B0C81C82B19}"/>
              </a:ext>
            </a:extLst>
          </p:cNvPr>
          <p:cNvSpPr/>
          <p:nvPr/>
        </p:nvSpPr>
        <p:spPr>
          <a:xfrm>
            <a:off x="9433085" y="5975697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عَرَفَ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3" name="شكل حر: شكل 72">
            <a:extLst>
              <a:ext uri="{FF2B5EF4-FFF2-40B4-BE49-F238E27FC236}">
                <a16:creationId xmlns:a16="http://schemas.microsoft.com/office/drawing/2014/main" id="{CCD73EA2-A8B8-4EE8-99BF-2A85430FF3D6}"/>
              </a:ext>
            </a:extLst>
          </p:cNvPr>
          <p:cNvSpPr/>
          <p:nvPr/>
        </p:nvSpPr>
        <p:spPr>
          <a:xfrm>
            <a:off x="8059620" y="595430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نَبَغَ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4" name="شكل حر: شكل 73">
            <a:extLst>
              <a:ext uri="{FF2B5EF4-FFF2-40B4-BE49-F238E27FC236}">
                <a16:creationId xmlns:a16="http://schemas.microsoft.com/office/drawing/2014/main" id="{48810555-4536-44F9-AB1A-51E0C311A82B}"/>
              </a:ext>
            </a:extLst>
          </p:cNvPr>
          <p:cNvSpPr/>
          <p:nvPr/>
        </p:nvSpPr>
        <p:spPr>
          <a:xfrm>
            <a:off x="10813455" y="343770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A60413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marL="0" lvl="0" indent="0" algn="ctr" defTabSz="1289050">
              <a:spcBef>
                <a:spcPct val="0"/>
              </a:spcBef>
              <a:spcAft>
                <a:spcPct val="35000"/>
              </a:spcAft>
              <a:buNone/>
            </a:pPr>
            <a:r>
              <a:rPr lang="ar-OM" sz="4400" b="1" kern="12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SA" sz="4400" b="1" kern="12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OM" sz="4400" b="1" kern="12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مَعَ</a:t>
            </a:r>
            <a:endParaRPr lang="en-US" sz="4400" b="1" kern="1200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7" name="شكل حر: شكل 76">
            <a:extLst>
              <a:ext uri="{FF2B5EF4-FFF2-40B4-BE49-F238E27FC236}">
                <a16:creationId xmlns:a16="http://schemas.microsoft.com/office/drawing/2014/main" id="{33CBBEF0-268E-4CEC-ABE0-815D3F9067B7}"/>
              </a:ext>
            </a:extLst>
          </p:cNvPr>
          <p:cNvSpPr/>
          <p:nvPr/>
        </p:nvSpPr>
        <p:spPr>
          <a:xfrm>
            <a:off x="9447370" y="4304053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A60413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سَرَقَ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8" name="شكل حر: شكل 77">
            <a:extLst>
              <a:ext uri="{FF2B5EF4-FFF2-40B4-BE49-F238E27FC236}">
                <a16:creationId xmlns:a16="http://schemas.microsoft.com/office/drawing/2014/main" id="{C496EECA-2A92-4943-A3E1-2223A264E517}"/>
              </a:ext>
            </a:extLst>
          </p:cNvPr>
          <p:cNvSpPr/>
          <p:nvPr/>
        </p:nvSpPr>
        <p:spPr>
          <a:xfrm>
            <a:off x="10769348" y="4300809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rgbClr val="A60413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حَرَكَ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9" name="شكل حر: شكل 78">
            <a:extLst>
              <a:ext uri="{FF2B5EF4-FFF2-40B4-BE49-F238E27FC236}">
                <a16:creationId xmlns:a16="http://schemas.microsoft.com/office/drawing/2014/main" id="{AB2B737F-7F1E-4F08-9D2E-3B5B10505B0D}"/>
              </a:ext>
            </a:extLst>
          </p:cNvPr>
          <p:cNvSpPr/>
          <p:nvPr/>
        </p:nvSpPr>
        <p:spPr>
          <a:xfrm>
            <a:off x="8073905" y="4282665"/>
            <a:ext cx="1381845" cy="841484"/>
          </a:xfrm>
          <a:custGeom>
            <a:avLst/>
            <a:gdLst>
              <a:gd name="connsiteX0" fmla="*/ 0 w 1067593"/>
              <a:gd name="connsiteY0" fmla="*/ 0 h 640556"/>
              <a:gd name="connsiteX1" fmla="*/ 1067593 w 1067593"/>
              <a:gd name="connsiteY1" fmla="*/ 0 h 640556"/>
              <a:gd name="connsiteX2" fmla="*/ 1067593 w 1067593"/>
              <a:gd name="connsiteY2" fmla="*/ 640556 h 640556"/>
              <a:gd name="connsiteX3" fmla="*/ 0 w 1067593"/>
              <a:gd name="connsiteY3" fmla="*/ 640556 h 640556"/>
              <a:gd name="connsiteX4" fmla="*/ 0 w 1067593"/>
              <a:gd name="connsiteY4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3" h="640556">
                <a:moveTo>
                  <a:pt x="0" y="0"/>
                </a:moveTo>
                <a:lnTo>
                  <a:pt x="1067593" y="0"/>
                </a:lnTo>
                <a:lnTo>
                  <a:pt x="1067593" y="640556"/>
                </a:lnTo>
                <a:lnTo>
                  <a:pt x="0" y="64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90" tIns="110490" rIns="110490" bIns="110490" numCol="1" spcCol="1270" anchor="ctr" anchorCtr="0">
            <a:noAutofit/>
          </a:bodyPr>
          <a:lstStyle/>
          <a:p>
            <a:pPr algn="ctr" defTabSz="1289050">
              <a:spcBef>
                <a:spcPct val="0"/>
              </a:spcBef>
              <a:spcAft>
                <a:spcPct val="35000"/>
              </a:spcAft>
            </a:pPr>
            <a:r>
              <a:rPr lang="ar-OM" sz="4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صَمَدَ</a:t>
            </a:r>
            <a:endParaRPr lang="en-US" sz="4400" b="1"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7767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33">
            <a:extLst>
              <a:ext uri="{FF2B5EF4-FFF2-40B4-BE49-F238E27FC236}">
                <a16:creationId xmlns:a16="http://schemas.microsoft.com/office/drawing/2014/main" id="{0DCC92E2-8577-43ED-A2D3-0ACD781C6E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291306"/>
              </p:ext>
            </p:extLst>
          </p:nvPr>
        </p:nvGraphicFramePr>
        <p:xfrm>
          <a:off x="0" y="1114436"/>
          <a:ext cx="12192000" cy="571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52084836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929076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5245542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7487170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436508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03875971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9248273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4659616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8112934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971682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5188309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:a16="http://schemas.microsoft.com/office/drawing/2014/main" id="{83DD289B-364D-4E22-A662-2A4776AA2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669" y="185726"/>
            <a:ext cx="3014661" cy="928710"/>
          </a:xfrm>
          <a:prstGeom prst="rect">
            <a:avLst/>
          </a:prstGeom>
        </p:spPr>
      </p:pic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70DF7532-119A-4E24-9D5F-E218FBA433B7}"/>
              </a:ext>
            </a:extLst>
          </p:cNvPr>
          <p:cNvSpPr/>
          <p:nvPr/>
        </p:nvSpPr>
        <p:spPr>
          <a:xfrm>
            <a:off x="4468091" y="810491"/>
            <a:ext cx="2348345" cy="415636"/>
          </a:xfrm>
          <a:custGeom>
            <a:avLst/>
            <a:gdLst>
              <a:gd name="connsiteX0" fmla="*/ 2348345 w 2348345"/>
              <a:gd name="connsiteY0" fmla="*/ 187036 h 187036"/>
              <a:gd name="connsiteX1" fmla="*/ 2244436 w 2348345"/>
              <a:gd name="connsiteY1" fmla="*/ 124690 h 187036"/>
              <a:gd name="connsiteX2" fmla="*/ 2057400 w 2348345"/>
              <a:gd name="connsiteY2" fmla="*/ 103909 h 187036"/>
              <a:gd name="connsiteX3" fmla="*/ 1350818 w 2348345"/>
              <a:gd name="connsiteY3" fmla="*/ 124690 h 187036"/>
              <a:gd name="connsiteX4" fmla="*/ 1205345 w 2348345"/>
              <a:gd name="connsiteY4" fmla="*/ 145472 h 187036"/>
              <a:gd name="connsiteX5" fmla="*/ 436418 w 2348345"/>
              <a:gd name="connsiteY5" fmla="*/ 103909 h 187036"/>
              <a:gd name="connsiteX6" fmla="*/ 311727 w 2348345"/>
              <a:gd name="connsiteY6" fmla="*/ 62345 h 187036"/>
              <a:gd name="connsiteX7" fmla="*/ 166254 w 2348345"/>
              <a:gd name="connsiteY7" fmla="*/ 20781 h 187036"/>
              <a:gd name="connsiteX8" fmla="*/ 0 w 2348345"/>
              <a:gd name="connsiteY8" fmla="*/ 0 h 18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8345" h="187036">
                <a:moveTo>
                  <a:pt x="2348345" y="187036"/>
                </a:moveTo>
                <a:cubicBezTo>
                  <a:pt x="2313709" y="166254"/>
                  <a:pt x="2283275" y="135787"/>
                  <a:pt x="2244436" y="124690"/>
                </a:cubicBezTo>
                <a:cubicBezTo>
                  <a:pt x="2184121" y="107457"/>
                  <a:pt x="2120129" y="103909"/>
                  <a:pt x="2057400" y="103909"/>
                </a:cubicBezTo>
                <a:cubicBezTo>
                  <a:pt x="1821771" y="103909"/>
                  <a:pt x="1586345" y="117763"/>
                  <a:pt x="1350818" y="124690"/>
                </a:cubicBezTo>
                <a:cubicBezTo>
                  <a:pt x="1302327" y="131617"/>
                  <a:pt x="1254328" y="145472"/>
                  <a:pt x="1205345" y="145472"/>
                </a:cubicBezTo>
                <a:cubicBezTo>
                  <a:pt x="728518" y="145472"/>
                  <a:pt x="751657" y="143312"/>
                  <a:pt x="436418" y="103909"/>
                </a:cubicBezTo>
                <a:lnTo>
                  <a:pt x="311727" y="62345"/>
                </a:lnTo>
                <a:cubicBezTo>
                  <a:pt x="262312" y="45873"/>
                  <a:pt x="218445" y="29479"/>
                  <a:pt x="166254" y="20781"/>
                </a:cubicBezTo>
                <a:cubicBezTo>
                  <a:pt x="111165" y="11600"/>
                  <a:pt x="0" y="0"/>
                  <a:pt x="0" y="0"/>
                </a:cubicBezTo>
              </a:path>
            </a:pathLst>
          </a:custGeom>
          <a:noFill/>
          <a:ln w="76200">
            <a:solidFill>
              <a:srgbClr val="68D4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رسم 3">
            <a:extLst>
              <a:ext uri="{FF2B5EF4-FFF2-40B4-BE49-F238E27FC236}">
                <a16:creationId xmlns:a16="http://schemas.microsoft.com/office/drawing/2014/main" id="{F55CA590-A6C8-4C00-91CA-5D651A546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24865" flipV="1">
            <a:off x="10611107" y="290947"/>
            <a:ext cx="1346839" cy="83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7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6271D3F-AD28-4863-BF0B-CE7E18614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535"/>
            <a:ext cx="10515600" cy="1325563"/>
          </a:xfrm>
        </p:spPr>
        <p:txBody>
          <a:bodyPr/>
          <a:lstStyle/>
          <a:p>
            <a:r>
              <a:rPr lang="ar-OM" dirty="0"/>
              <a:t>لعبة 1: السمك سيمر في الشبكة.. هل تستطيع صيده؟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9E62422-D3FA-4EE5-93D6-9F590252C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673" y="3114098"/>
            <a:ext cx="10515600" cy="3280930"/>
          </a:xfrm>
        </p:spPr>
        <p:txBody>
          <a:bodyPr/>
          <a:lstStyle/>
          <a:p>
            <a:r>
              <a:rPr lang="ar-OM" dirty="0"/>
              <a:t>ضع كل لون منها للصيد لوحده أو كل خمس أو أربع سمكات لوحدها.</a:t>
            </a:r>
          </a:p>
          <a:p>
            <a:r>
              <a:rPr lang="ar-OM" dirty="0"/>
              <a:t>وكلما صدتم مجموعة كلها أو بعضها ذهبتم للمجموعة الأخرى وذلك ليسهل على الطالب تمييزها.</a:t>
            </a:r>
          </a:p>
          <a:p>
            <a:r>
              <a:rPr lang="ar-OM" dirty="0"/>
              <a:t>قل له صد لنا سمكة: جلس مثلا فإن عرفها كتب داخلها واحتفظ بها على شبكته بوضعها عليها.</a:t>
            </a:r>
          </a:p>
          <a:p>
            <a:r>
              <a:rPr lang="ar-OM" dirty="0"/>
              <a:t>السمكة التي لم يعرفها أو يميزها تكون قد ذهبت عنه.</a:t>
            </a:r>
            <a:endParaRPr lang="en-US" dirty="0"/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58BE0418-67CA-4A87-B723-E88E08F2E1BB}"/>
              </a:ext>
            </a:extLst>
          </p:cNvPr>
          <p:cNvSpPr txBox="1">
            <a:spLocks/>
          </p:cNvSpPr>
          <p:nvPr/>
        </p:nvSpPr>
        <p:spPr>
          <a:xfrm>
            <a:off x="983673" y="4629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55000" lnSpcReduction="2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OM" sz="7300" dirty="0"/>
              <a:t>تمهيد لا بد منه لجميع الألعاب:</a:t>
            </a:r>
          </a:p>
          <a:p>
            <a:pPr marL="742950" indent="-742950">
              <a:buAutoNum type="arabicPeriod"/>
            </a:pPr>
            <a:r>
              <a:rPr lang="ar-OM" dirty="0"/>
              <a:t>نلصق ورقة السمك الملون على ورق مقوى ونقص كل السمك حتى بشكل المستطيل</a:t>
            </a:r>
          </a:p>
          <a:p>
            <a:pPr marL="742950" indent="-742950">
              <a:buAutoNum type="arabicPeriod"/>
            </a:pPr>
            <a:r>
              <a:rPr lang="ar-OM" dirty="0"/>
              <a:t>نقص شبكة الصيد وأيضا نلصقها على ورق مقوى.</a:t>
            </a:r>
          </a:p>
          <a:p>
            <a:pPr marL="742950" indent="-742950">
              <a:buAutoNum type="arabicPeriod"/>
            </a:pPr>
            <a:r>
              <a:rPr lang="ar-OM" dirty="0"/>
              <a:t>هذه الاعتبارات الثلاثة تجعلنا نستطيع أن نلعب بها في أي وقت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7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B18A83-01B6-4F9A-B47F-7DC6AE416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لعبة رقم 2: الأسماك المقلوبة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4F8673D-F275-49F0-9D26-BA8A55CA1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OM" dirty="0"/>
              <a:t>ضع الأسماك بشكل مقلوب ولا يرى ما كتب فيها</a:t>
            </a:r>
          </a:p>
          <a:p>
            <a:r>
              <a:rPr lang="ar-OM" dirty="0"/>
              <a:t>اطلب من الطفل أن يقلب سمكة فإن قرأها فقد اصطادها وبذلك يضعها على شبكة الصيد ويكتب داخل التجويف</a:t>
            </a:r>
          </a:p>
          <a:p>
            <a:r>
              <a:rPr lang="ar-OM" dirty="0"/>
              <a:t>بالإمكان أن يلعبها أكثر من لاعب(صياد) يحتفظ كل لاعب بصيده حتى نهاية اللعبة والفائز الأكثر جمعا للسمك.</a:t>
            </a:r>
          </a:p>
          <a:p>
            <a:r>
              <a:rPr lang="ar-OM" dirty="0"/>
              <a:t>نحاسبه على صيد السمكة كاملة إن أحسن الكتابة في التجويف وإلا فحسابنا له بنصف سمكة. وكذلك لو كانوا أكثر من صياد.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12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89010D-7847-4913-A4B7-E094ADE0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لعبة رقم 3: السمك السريع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65321D1-D88A-446A-9D19-53AA4EB4A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OM" dirty="0"/>
          </a:p>
          <a:p>
            <a:r>
              <a:rPr lang="ar-OM" dirty="0"/>
              <a:t>ارم السمك أمام الطفل سمكة </a:t>
            </a:r>
            <a:r>
              <a:rPr lang="ar-OM" dirty="0" err="1"/>
              <a:t>سمكة</a:t>
            </a:r>
            <a:r>
              <a:rPr lang="ar-OM" dirty="0"/>
              <a:t> ولكن بشكل سريع وكلما رميت سمكة ولم يقرأها في الوقت المحدد سحبتها ورميت غيرها فإن قرأها صادها وإن لم يقرأها صدتها أنت والفائز من يجمع أكبر عدد من السمك.</a:t>
            </a:r>
          </a:p>
          <a:p>
            <a:r>
              <a:rPr lang="ar-OM" dirty="0"/>
              <a:t>قد يلعبها أكثر من لاعب فنرمي السمكة بينهم والأسرع بينهم قراءة يصطادها.</a:t>
            </a:r>
          </a:p>
          <a:p>
            <a:r>
              <a:rPr lang="ar-OM" dirty="0"/>
              <a:t>نحاسبه على صيد السمكة كاملة إن أحسن الكتابة في التجويف وإلا فحسابنا له بنصف سمكة. وكذلك لو كانوا أكثر من صياد.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51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EF9C39-3C3E-4820-AAAE-64531ED8F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لعبة رقم 4:مهمة صيد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DF9143A-EC2C-41A8-B457-1B7A55B63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OM" dirty="0"/>
          </a:p>
          <a:p>
            <a:r>
              <a:rPr lang="ar-OM" dirty="0"/>
              <a:t>أضع جميع السمك أمامه وأقل له إن كانت الطباعة ملونة: صفراء حرفها الأول جَ أو حمراء حرفها الأخير بَ وهكذا</a:t>
            </a:r>
          </a:p>
          <a:p>
            <a:r>
              <a:rPr lang="ar-OM" dirty="0"/>
              <a:t>أو أن تقول له حرفها الأول كذا أو حرفها الأوسط كذا . المهم لها صفة حرفية مميزة.</a:t>
            </a:r>
          </a:p>
          <a:p>
            <a:r>
              <a:rPr lang="ar-OM" dirty="0"/>
              <a:t>ممكن لأكثر من لاعب</a:t>
            </a:r>
          </a:p>
          <a:p>
            <a:r>
              <a:rPr lang="ar-OM" dirty="0"/>
              <a:t>لا ننسى القاعدة دائما: نحاسبه على صيد السمكة كاملة إن أحسن الكتابة في التجويف وإلا فحسابنا له بنصف سمكة. وكذلك لو كانوا أكثر من صياد.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9411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تدرج الرمادي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2154</TotalTime>
  <Words>435</Words>
  <Application>Microsoft Office PowerPoint</Application>
  <PresentationFormat>شاشة عريضة</PresentationFormat>
  <Paragraphs>99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Microsoft Uighur</vt:lpstr>
      <vt:lpstr>نسق Office</vt:lpstr>
      <vt:lpstr>تعلم الكتابة (٨)</vt:lpstr>
      <vt:lpstr>اكتشف الأسماك الهاربة وارسمها</vt:lpstr>
      <vt:lpstr>عرض تقديمي في PowerPoint</vt:lpstr>
      <vt:lpstr>عرض تقديمي في PowerPoint</vt:lpstr>
      <vt:lpstr>لعبة 1: السمك سيمر في الشبكة.. هل تستطيع صيده؟</vt:lpstr>
      <vt:lpstr>لعبة رقم 2: الأسماك المقلوبة</vt:lpstr>
      <vt:lpstr>لعبة رقم 3: السمك السريع</vt:lpstr>
      <vt:lpstr>لعبة رقم 4:مهمة صيد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صَيْدُ السَّمَكِ (أَ-خَ-ذَ-ثَ-بَ-تَ) المرحلة(1)</dc:title>
  <dc:creator>صلاح الحجري</dc:creator>
  <cp:lastModifiedBy>صلاح الحجري</cp:lastModifiedBy>
  <cp:revision>22</cp:revision>
  <dcterms:created xsi:type="dcterms:W3CDTF">2020-11-14T08:02:52Z</dcterms:created>
  <dcterms:modified xsi:type="dcterms:W3CDTF">2020-12-25T07:06:48Z</dcterms:modified>
</cp:coreProperties>
</file>